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8"/>
          </a:solidFill>
        </a:fill>
      </a:tcStyle>
    </a:wholeTbl>
    <a:band2H>
      <a:tcTxStyle/>
      <a:tcStyle>
        <a:tcBdr/>
        <a:fill>
          <a:solidFill>
            <a:srgbClr val="E7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DEE8"/>
          </a:solidFill>
        </a:fill>
      </a:tcStyle>
    </a:wholeTbl>
    <a:band2H>
      <a:tcTxStyle/>
      <a:tcStyle>
        <a:tcBdr/>
        <a:fill>
          <a:solidFill>
            <a:srgbClr val="EBEF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BOD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;p2"/>
          <p:cNvSpPr/>
          <p:nvPr/>
        </p:nvSpPr>
        <p:spPr>
          <a:xfrm>
            <a:off x="-4" y="-4482"/>
            <a:ext cx="12201539" cy="6862482"/>
          </a:xfrm>
          <a:prstGeom prst="rect">
            <a:avLst/>
          </a:prstGeom>
          <a:solidFill>
            <a:srgbClr val="000000">
              <a:alpha val="4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4" name="Google Shape;12;p2"/>
          <p:cNvSpPr txBox="1"/>
          <p:nvPr/>
        </p:nvSpPr>
        <p:spPr>
          <a:xfrm>
            <a:off x="9249782" y="6599261"/>
            <a:ext cx="2847028" cy="149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r>
              <a:t>© 2018 Power For All.  All rights reserved.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LX 1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KLX 1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600539" y="545605"/>
            <a:ext cx="9771879" cy="1344127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0539" y="1889731"/>
            <a:ext cx="4350284" cy="3537153"/>
          </a:xfrm>
          <a:prstGeom prst="rect">
            <a:avLst/>
          </a:prstGeom>
        </p:spPr>
        <p:txBody>
          <a:bodyPr/>
          <a:lstStyle>
            <a:lvl2pPr marL="752475" indent="-269875">
              <a:buSzPts val="2000"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3" name="Google Shape;65;p14" descr="Google Shape;65;p14"/>
          <p:cNvPicPr>
            <a:picLocks noChangeAspect="1"/>
          </p:cNvPicPr>
          <p:nvPr/>
        </p:nvPicPr>
        <p:blipFill>
          <a:blip r:embed="rId2"/>
          <a:srcRect l="13026" t="15070" r="14034" b="18294"/>
          <a:stretch>
            <a:fillRect/>
          </a:stretch>
        </p:blipFill>
        <p:spPr>
          <a:xfrm>
            <a:off x="10891777" y="144940"/>
            <a:ext cx="1111170" cy="1000629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Google Shape;63;p14"/>
          <p:cNvSpPr txBox="1"/>
          <p:nvPr/>
        </p:nvSpPr>
        <p:spPr>
          <a:xfrm>
            <a:off x="9767768" y="6572181"/>
            <a:ext cx="2638047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8C8C8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© 2018 Power For All.  All rights reserved.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KLX 1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600539" y="557181"/>
            <a:ext cx="9771879" cy="1344127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600539" y="1901307"/>
            <a:ext cx="9771879" cy="3537153"/>
          </a:xfrm>
          <a:prstGeom prst="rect">
            <a:avLst/>
          </a:prstGeom>
        </p:spPr>
        <p:txBody>
          <a:bodyPr/>
          <a:lstStyle>
            <a:lvl2pPr marL="752475" indent="-269875">
              <a:buSzPts val="2000"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4" name="Google Shape;65;p14" descr="Google Shape;65;p14"/>
          <p:cNvPicPr>
            <a:picLocks noChangeAspect="1"/>
          </p:cNvPicPr>
          <p:nvPr/>
        </p:nvPicPr>
        <p:blipFill>
          <a:blip r:embed="rId2"/>
          <a:srcRect l="13026" t="15070" r="14034" b="18294"/>
          <a:stretch>
            <a:fillRect/>
          </a:stretch>
        </p:blipFill>
        <p:spPr>
          <a:xfrm>
            <a:off x="10891777" y="144940"/>
            <a:ext cx="1111170" cy="1000629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Google Shape;63;p14"/>
          <p:cNvSpPr txBox="1"/>
          <p:nvPr/>
        </p:nvSpPr>
        <p:spPr>
          <a:xfrm>
            <a:off x="9767768" y="6572181"/>
            <a:ext cx="2638047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8C8C8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© 2018 Power For All.  All rights reserved.</a:t>
            </a:r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range Textu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25;p7"/>
          <p:cNvSpPr txBox="1"/>
          <p:nvPr/>
        </p:nvSpPr>
        <p:spPr>
          <a:xfrm>
            <a:off x="9249782" y="6599261"/>
            <a:ext cx="2847028" cy="149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r>
              <a:t>© 2015 Power For All.  All rights reserved.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;p1"/>
          <p:cNvSpPr/>
          <p:nvPr/>
        </p:nvSpPr>
        <p:spPr>
          <a:xfrm>
            <a:off x="-47835" y="1219200"/>
            <a:ext cx="12250962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610077" y="0"/>
            <a:ext cx="10981384" cy="1295400"/>
          </a:xfrm>
          <a:prstGeom prst="rect">
            <a:avLst/>
          </a:prstGeom>
        </p:spPr>
        <p:txBody>
          <a:bodyPr lIns="45699" tIns="45699" rIns="45699" bIns="45699" anchor="ctr"/>
          <a:lstStyle>
            <a:lvl1pPr>
              <a:defRPr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idx="1"/>
          </p:nvPr>
        </p:nvSpPr>
        <p:spPr>
          <a:xfrm>
            <a:off x="610236" y="1676400"/>
            <a:ext cx="10981067" cy="5181600"/>
          </a:xfrm>
          <a:prstGeom prst="rect">
            <a:avLst/>
          </a:prstGeom>
        </p:spPr>
        <p:txBody>
          <a:bodyPr lIns="45699" tIns="45699" rIns="45699" bIns="45699"/>
          <a:lstStyle>
            <a:lvl1pPr indent="-342900">
              <a:buClr>
                <a:srgbClr val="FFFFFF"/>
              </a:buClr>
              <a:buSzPts val="3200"/>
              <a:buFont typeface="Arial"/>
              <a:buChar char="•"/>
              <a:defRPr sz="32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indent="-342900">
              <a:buClr>
                <a:srgbClr val="FFFFFF"/>
              </a:buClr>
              <a:buSzPts val="3200"/>
              <a:buFont typeface="Arial"/>
              <a:defRPr sz="32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indent="-342900">
              <a:buClr>
                <a:srgbClr val="FFFFFF"/>
              </a:buClr>
              <a:buSzPts val="3200"/>
              <a:buFont typeface="Arial"/>
              <a:defRPr sz="32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indent="-342900">
              <a:buClr>
                <a:srgbClr val="FFFFFF"/>
              </a:buClr>
              <a:buSzPts val="3200"/>
              <a:buFont typeface="Arial"/>
              <a:defRPr sz="32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indent="-342900">
              <a:buClr>
                <a:srgbClr val="FFFFFF"/>
              </a:buClr>
              <a:buSzPts val="3200"/>
              <a:buFont typeface="Arial"/>
              <a:defRPr sz="32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54279" y="6553560"/>
            <a:ext cx="242531" cy="2413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KLX 1 W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6;p1"/>
          <p:cNvSpPr/>
          <p:nvPr/>
        </p:nvSpPr>
        <p:spPr>
          <a:xfrm>
            <a:off x="-47835" y="1219200"/>
            <a:ext cx="12250962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610077" y="274639"/>
            <a:ext cx="10981384" cy="114300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448520" y="1203442"/>
            <a:ext cx="9923899" cy="4698004"/>
          </a:xfrm>
          <a:prstGeom prst="rect">
            <a:avLst/>
          </a:prstGeom>
        </p:spPr>
        <p:txBody>
          <a:bodyPr/>
          <a:lstStyle>
            <a:lvl1pPr>
              <a:buClr>
                <a:srgbClr val="FFFFFF"/>
              </a:buClr>
              <a:buSzPts val="3200"/>
              <a:buFont typeface="Arial"/>
              <a:buChar char="•"/>
              <a:defRPr sz="32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  <a:lvl2pPr marL="914400" indent="-431800">
              <a:buClr>
                <a:srgbClr val="FFFFFF"/>
              </a:buClr>
              <a:buSzPts val="3200"/>
              <a:buFont typeface="Arial"/>
              <a:defRPr sz="32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2pPr>
            <a:lvl3pPr marL="1371600" indent="-431800">
              <a:buClr>
                <a:srgbClr val="FFFFFF"/>
              </a:buClr>
              <a:buSzPts val="3200"/>
              <a:buFont typeface="Arial"/>
              <a:defRPr sz="32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3pPr>
            <a:lvl4pPr marL="1828800" indent="-431800">
              <a:buClr>
                <a:srgbClr val="FFFFFF"/>
              </a:buClr>
              <a:buSzPts val="3200"/>
              <a:buFont typeface="Arial"/>
              <a:defRPr sz="32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4pPr>
            <a:lvl5pPr marL="2286000" indent="-431800">
              <a:buClr>
                <a:srgbClr val="FFFFFF"/>
              </a:buClr>
              <a:buSzPts val="3200"/>
              <a:buFont typeface="Arial"/>
              <a:defRPr sz="32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95070" y="6235658"/>
            <a:ext cx="242531" cy="2413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6;p1"/>
          <p:cNvSpPr/>
          <p:nvPr/>
        </p:nvSpPr>
        <p:spPr>
          <a:xfrm>
            <a:off x="-47835" y="1219200"/>
            <a:ext cx="12250962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610077" y="0"/>
            <a:ext cx="10981384" cy="1295400"/>
          </a:xfrm>
          <a:prstGeom prst="rect">
            <a:avLst/>
          </a:prstGeom>
        </p:spPr>
        <p:txBody>
          <a:bodyPr lIns="45699" tIns="45699" rIns="45699" bIns="45699" anchor="ctr"/>
          <a:lstStyle>
            <a:lvl1pPr>
              <a:defRPr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idx="1"/>
          </p:nvPr>
        </p:nvSpPr>
        <p:spPr>
          <a:xfrm>
            <a:off x="610236" y="1676400"/>
            <a:ext cx="10981067" cy="5181600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buClr>
                <a:srgbClr val="FFFFFF"/>
              </a:buClr>
              <a:buSzPts val="3200"/>
              <a:buFont typeface="Arial"/>
              <a:buChar char="•"/>
              <a:defRPr sz="32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indent="-431800">
              <a:buClr>
                <a:srgbClr val="FFFFFF"/>
              </a:buClr>
              <a:buSzPts val="3200"/>
              <a:buFont typeface="Arial"/>
              <a:defRPr sz="32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indent="-431800">
              <a:buClr>
                <a:srgbClr val="FFFFFF"/>
              </a:buClr>
              <a:buSzPts val="3200"/>
              <a:buFont typeface="Arial"/>
              <a:defRPr sz="32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indent="-431800">
              <a:buClr>
                <a:srgbClr val="FFFFFF"/>
              </a:buClr>
              <a:buSzPts val="3200"/>
              <a:buFont typeface="Arial"/>
              <a:defRPr sz="32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indent="-431800">
              <a:buClr>
                <a:srgbClr val="FFFFFF"/>
              </a:buClr>
              <a:buSzPts val="3200"/>
              <a:buFont typeface="Arial"/>
              <a:defRPr sz="32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54279" y="6553560"/>
            <a:ext cx="242531" cy="2413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0539" y="557176"/>
            <a:ext cx="9771879" cy="100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0539" y="1557804"/>
            <a:ext cx="9771879" cy="4484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Google Shape;65;p14" descr="Google Shape;65;p14"/>
          <p:cNvPicPr>
            <a:picLocks noChangeAspect="1"/>
          </p:cNvPicPr>
          <p:nvPr/>
        </p:nvPicPr>
        <p:blipFill>
          <a:blip r:embed="rId10"/>
          <a:srcRect l="13026" t="15070" r="14034" b="18294"/>
          <a:stretch>
            <a:fillRect/>
          </a:stretch>
        </p:blipFill>
        <p:spPr>
          <a:xfrm>
            <a:off x="10891777" y="144940"/>
            <a:ext cx="1111170" cy="100062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Google Shape;63;p14"/>
          <p:cNvSpPr txBox="1"/>
          <p:nvPr/>
        </p:nvSpPr>
        <p:spPr>
          <a:xfrm>
            <a:off x="9767768" y="6572181"/>
            <a:ext cx="2638047" cy="15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8C8C8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© 2018 Power For All.  All rights reserved.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lnSpc>
                <a:spcPct val="95000"/>
              </a:lnSpc>
              <a:defRPr sz="1000">
                <a:solidFill>
                  <a:srgbClr val="A6A6A6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titleStyle>
    <p:bodyStyle>
      <a:lvl1pPr marL="457200" marR="0" indent="-431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808080"/>
        </a:buClr>
        <a:buSzPct val="12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808080"/>
          </a:solidFill>
          <a:uFillTx/>
          <a:latin typeface="Source Sans Pro"/>
          <a:ea typeface="Source Sans Pro"/>
          <a:cs typeface="Source Sans Pro"/>
          <a:sym typeface="Source Sans Pro"/>
        </a:defRPr>
      </a:lvl1pPr>
      <a:lvl2pPr marL="1099457" marR="0" indent="-616857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808080"/>
        </a:buClr>
        <a:buSzPct val="100000"/>
        <a:buFontTx/>
        <a:buChar char="–"/>
        <a:tabLst/>
        <a:defRPr sz="2000" b="0" i="0" u="none" strike="noStrike" cap="none" spc="0" baseline="0">
          <a:ln>
            <a:noFill/>
          </a:ln>
          <a:solidFill>
            <a:srgbClr val="808080"/>
          </a:solidFill>
          <a:uFillTx/>
          <a:latin typeface="Source Sans Pro"/>
          <a:ea typeface="Source Sans Pro"/>
          <a:cs typeface="Source Sans Pro"/>
          <a:sym typeface="Source Sans Pro"/>
        </a:defRPr>
      </a:lvl2pPr>
      <a:lvl3pPr marL="1209675" marR="0" indent="-269875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808080"/>
        </a:buClr>
        <a:buSzPts val="2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808080"/>
          </a:solidFill>
          <a:uFillTx/>
          <a:latin typeface="Source Sans Pro"/>
          <a:ea typeface="Source Sans Pro"/>
          <a:cs typeface="Source Sans Pro"/>
          <a:sym typeface="Source Sans Pro"/>
        </a:defRPr>
      </a:lvl3pPr>
      <a:lvl4pPr marL="1666875" marR="0" indent="-269875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808080"/>
        </a:buClr>
        <a:buSzPts val="2000"/>
        <a:buFontTx/>
        <a:buChar char="–"/>
        <a:tabLst/>
        <a:defRPr sz="2000" b="0" i="0" u="none" strike="noStrike" cap="none" spc="0" baseline="0">
          <a:ln>
            <a:noFill/>
          </a:ln>
          <a:solidFill>
            <a:srgbClr val="808080"/>
          </a:solidFill>
          <a:uFillTx/>
          <a:latin typeface="Source Sans Pro"/>
          <a:ea typeface="Source Sans Pro"/>
          <a:cs typeface="Source Sans Pro"/>
          <a:sym typeface="Source Sans Pro"/>
        </a:defRPr>
      </a:lvl4pPr>
      <a:lvl5pPr marL="2124075" marR="0" indent="-269875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808080"/>
        </a:buClr>
        <a:buSzPts val="2000"/>
        <a:buFontTx/>
        <a:buChar char="»"/>
        <a:tabLst/>
        <a:defRPr sz="2000" b="0" i="0" u="none" strike="noStrike" cap="none" spc="0" baseline="0">
          <a:ln>
            <a:noFill/>
          </a:ln>
          <a:solidFill>
            <a:srgbClr val="808080"/>
          </a:solidFill>
          <a:uFillTx/>
          <a:latin typeface="Source Sans Pro"/>
          <a:ea typeface="Source Sans Pro"/>
          <a:cs typeface="Source Sans Pro"/>
          <a:sym typeface="Source Sans Pro"/>
        </a:defRPr>
      </a:lvl5pPr>
      <a:lvl6pPr marL="2614612" marR="0" indent="-214312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808080"/>
        </a:buClr>
        <a:buSzPts val="2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808080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3071812" marR="0" indent="-214312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808080"/>
        </a:buClr>
        <a:buSzPts val="2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808080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3529012" marR="0" indent="-214312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808080"/>
        </a:buClr>
        <a:buSzPts val="2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808080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3986212" marR="0" indent="-214312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808080"/>
        </a:buClr>
        <a:buSzPts val="2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808080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bodyStyle>
    <p:otherStyle>
      <a:lvl1pPr marL="0" marR="0" indent="0" algn="r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ans"/>
        </a:defRPr>
      </a:lvl1pPr>
      <a:lvl2pPr marL="0" marR="0" indent="0" algn="r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ans"/>
        </a:defRPr>
      </a:lvl2pPr>
      <a:lvl3pPr marL="0" marR="0" indent="0" algn="r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ans"/>
        </a:defRPr>
      </a:lvl3pPr>
      <a:lvl4pPr marL="0" marR="0" indent="0" algn="r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ans"/>
        </a:defRPr>
      </a:lvl4pPr>
      <a:lvl5pPr marL="0" marR="0" indent="0" algn="r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ans"/>
        </a:defRPr>
      </a:lvl5pPr>
      <a:lvl6pPr marL="0" marR="0" indent="0" algn="r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ans"/>
        </a:defRPr>
      </a:lvl6pPr>
      <a:lvl7pPr marL="0" marR="0" indent="0" algn="r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ans"/>
        </a:defRPr>
      </a:lvl7pPr>
      <a:lvl8pPr marL="0" marR="0" indent="0" algn="r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ans"/>
        </a:defRPr>
      </a:lvl8pPr>
      <a:lvl9pPr marL="0" marR="0" indent="0" algn="r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T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nip Diagonal Corner Rectangle 1"/>
          <p:cNvSpPr/>
          <p:nvPr/>
        </p:nvSpPr>
        <p:spPr>
          <a:xfrm>
            <a:off x="0" y="0"/>
            <a:ext cx="12192001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525" y="0"/>
                </a:lnTo>
                <a:lnTo>
                  <a:pt x="21600" y="10800"/>
                </a:lnTo>
                <a:lnTo>
                  <a:pt x="21600" y="21600"/>
                </a:lnTo>
                <a:lnTo>
                  <a:pt x="6075" y="216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  <a:solidFill>
            <a:srgbClr val="90A0DA">
              <a:alpha val="1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4" name="Google Shape;53;p13"/>
          <p:cNvSpPr txBox="1"/>
          <p:nvPr/>
        </p:nvSpPr>
        <p:spPr>
          <a:xfrm>
            <a:off x="4268866" y="4892040"/>
            <a:ext cx="3489786" cy="1232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defRPr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t>July 12, 2019</a:t>
            </a:r>
          </a:p>
          <a:p>
            <a:pPr algn="ctr">
              <a:defRPr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/>
          </a:p>
          <a:p>
            <a:pPr algn="ctr">
              <a:defRPr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t>powerforall.org/poweringjobs</a:t>
            </a:r>
          </a:p>
          <a:p>
            <a:pPr algn="ctr">
              <a:defRPr sz="18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t>#PoweringJobs</a:t>
            </a:r>
          </a:p>
        </p:txBody>
      </p:sp>
      <p:sp>
        <p:nvSpPr>
          <p:cNvPr id="95" name="Google Shape;54;p13"/>
          <p:cNvSpPr txBox="1"/>
          <p:nvPr/>
        </p:nvSpPr>
        <p:spPr>
          <a:xfrm>
            <a:off x="2204299" y="2208532"/>
            <a:ext cx="7854103" cy="245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defRPr sz="61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Powering Jobs Census 2019:</a:t>
            </a:r>
          </a:p>
          <a:p>
            <a:pPr algn="ctr">
              <a:defRPr sz="3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The Energy Access Workforce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1"/>
          <p:cNvSpPr txBox="1">
            <a:spLocks noGrp="1"/>
          </p:cNvSpPr>
          <p:nvPr>
            <p:ph type="title"/>
          </p:nvPr>
        </p:nvSpPr>
        <p:spPr>
          <a:xfrm>
            <a:off x="600540" y="557176"/>
            <a:ext cx="9771878" cy="1000629"/>
          </a:xfrm>
          <a:prstGeom prst="rect">
            <a:avLst/>
          </a:prstGeom>
        </p:spPr>
        <p:txBody>
          <a:bodyPr/>
          <a:lstStyle/>
          <a:p>
            <a:r>
              <a:t>Women and Youth</a:t>
            </a:r>
          </a:p>
        </p:txBody>
      </p:sp>
      <p:sp>
        <p:nvSpPr>
          <p:cNvPr id="179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600540" y="1557805"/>
            <a:ext cx="9771878" cy="1074389"/>
          </a:xfrm>
          <a:prstGeom prst="rect">
            <a:avLst/>
          </a:prstGeom>
        </p:spPr>
        <p:txBody>
          <a:bodyPr/>
          <a:lstStyle/>
          <a:p>
            <a:pPr marL="452627" indent="-427481" defTabSz="905255">
              <a:spcBef>
                <a:spcPts val="600"/>
              </a:spcBef>
              <a:defRPr sz="1782"/>
            </a:pPr>
            <a:r>
              <a:t>Just 1/4 of the direct formal jobs are occupied by women, as compared to 32% for the global renewable energy sector. Women constitute higher percentage of the informal workforce.</a:t>
            </a:r>
          </a:p>
          <a:p>
            <a:pPr marL="452627" indent="-427481" defTabSz="905255">
              <a:spcBef>
                <a:spcPts val="600"/>
              </a:spcBef>
              <a:defRPr sz="1782"/>
            </a:pPr>
            <a:r>
              <a:t>Youth participation is high. Companies express strong interest in hiring young people.</a:t>
            </a:r>
          </a:p>
        </p:txBody>
      </p:sp>
      <p:sp>
        <p:nvSpPr>
          <p:cNvPr id="180" name="TextBox 7"/>
          <p:cNvSpPr txBox="1"/>
          <p:nvPr/>
        </p:nvSpPr>
        <p:spPr>
          <a:xfrm>
            <a:off x="2513946" y="2724794"/>
            <a:ext cx="1869206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r>
              <a:t>Women Participation</a:t>
            </a:r>
          </a:p>
        </p:txBody>
      </p:sp>
      <p:sp>
        <p:nvSpPr>
          <p:cNvPr id="181" name="TextBox 8"/>
          <p:cNvSpPr txBox="1"/>
          <p:nvPr/>
        </p:nvSpPr>
        <p:spPr>
          <a:xfrm>
            <a:off x="7261766" y="2724793"/>
            <a:ext cx="1720836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r>
              <a:t>Youth Participation</a:t>
            </a:r>
          </a:p>
        </p:txBody>
      </p:sp>
      <p:pic>
        <p:nvPicPr>
          <p:cNvPr id="182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179" y="3078865"/>
            <a:ext cx="3838633" cy="3028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595" y="3078865"/>
            <a:ext cx="4425919" cy="3471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51"/>
          <p:cNvSpPr txBox="1">
            <a:spLocks noGrp="1"/>
          </p:cNvSpPr>
          <p:nvPr>
            <p:ph type="title"/>
          </p:nvPr>
        </p:nvSpPr>
        <p:spPr>
          <a:xfrm>
            <a:off x="600541" y="868082"/>
            <a:ext cx="9771878" cy="1000629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Putting energy access to work</a:t>
            </a:r>
          </a:p>
        </p:txBody>
      </p:sp>
      <p:sp>
        <p:nvSpPr>
          <p:cNvPr id="98" name="Shape 54"/>
          <p:cNvSpPr txBox="1">
            <a:spLocks noGrp="1"/>
          </p:cNvSpPr>
          <p:nvPr>
            <p:ph type="body" sz="half" idx="1"/>
          </p:nvPr>
        </p:nvSpPr>
        <p:spPr>
          <a:xfrm>
            <a:off x="600540" y="2020794"/>
            <a:ext cx="6443676" cy="3880651"/>
          </a:xfrm>
          <a:prstGeom prst="rect">
            <a:avLst/>
          </a:prstGeom>
        </p:spPr>
        <p:txBody>
          <a:bodyPr/>
          <a:lstStyle/>
          <a:p>
            <a:pPr marL="223307" indent="-207433" algn="just" defTabSz="457184">
              <a:spcBef>
                <a:spcPts val="1200"/>
              </a:spcBef>
              <a:buClr>
                <a:srgbClr val="3DCD58"/>
              </a:buClr>
              <a:defRPr sz="1600">
                <a:solidFill>
                  <a:srgbClr val="626469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Up to </a:t>
            </a:r>
            <a:r>
              <a:rPr b="1"/>
              <a:t>20,000 decentralized renewable energy (DRE) companies are needed </a:t>
            </a:r>
            <a:r>
              <a:t>to power SDG 7 by 2030.</a:t>
            </a:r>
            <a:endParaRPr sz="1400"/>
          </a:p>
          <a:p>
            <a:pPr marL="223307" indent="-207433" algn="just" defTabSz="457184">
              <a:spcBef>
                <a:spcPts val="1200"/>
              </a:spcBef>
              <a:buClr>
                <a:srgbClr val="3DCD58"/>
              </a:buClr>
              <a:defRPr sz="1600" b="1">
                <a:solidFill>
                  <a:srgbClr val="626469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The off-grid value chain could create 4.5 million jobs globally by 2030</a:t>
            </a:r>
            <a:r>
              <a:rPr b="0"/>
              <a:t> – including sales, installation, service, appliances.</a:t>
            </a:r>
            <a:endParaRPr sz="1400"/>
          </a:p>
          <a:p>
            <a:pPr marL="223307" indent="-207433" algn="just" defTabSz="457184">
              <a:spcBef>
                <a:spcPts val="1200"/>
              </a:spcBef>
              <a:buClr>
                <a:srgbClr val="3DCD58"/>
              </a:buClr>
              <a:defRPr sz="1600" b="1">
                <a:solidFill>
                  <a:srgbClr val="626469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The majority of renewable energy jobs are outside of low energy access countries</a:t>
            </a:r>
            <a:r>
              <a:rPr b="0"/>
              <a:t> (just 1 percent in Africa of global 11 million).</a:t>
            </a:r>
            <a:endParaRPr sz="1400"/>
          </a:p>
          <a:p>
            <a:pPr marL="223307" indent="-207433" algn="just" defTabSz="457184">
              <a:spcBef>
                <a:spcPts val="1200"/>
              </a:spcBef>
              <a:buClr>
                <a:srgbClr val="3DCD58"/>
              </a:buClr>
              <a:defRPr sz="1600">
                <a:solidFill>
                  <a:srgbClr val="626469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There is a </a:t>
            </a:r>
            <a:r>
              <a:rPr b="1"/>
              <a:t>dearth of workforce with the technical, financial and managerial skills </a:t>
            </a:r>
            <a:r>
              <a:t>needed for DRE in low energy access countries.</a:t>
            </a:r>
            <a:endParaRPr sz="1400"/>
          </a:p>
          <a:p>
            <a:pPr marL="312207" indent="-296333" algn="just" defTabSz="457184">
              <a:spcBef>
                <a:spcPts val="1200"/>
              </a:spcBef>
              <a:buClr>
                <a:srgbClr val="3DCD58"/>
              </a:buClr>
              <a:defRPr sz="1600" b="1">
                <a:solidFill>
                  <a:srgbClr val="626469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The global community must develop knowledge and interest in DRE sector, along with technical and vocational training (TVET), to create the workforce needed — or we will be unable to power SDGs.</a:t>
            </a:r>
          </a:p>
        </p:txBody>
      </p:sp>
      <p:pic>
        <p:nvPicPr>
          <p:cNvPr id="99" name="Screenshot 2019-07-11 at 08.46.48.png" descr="Screenshot 2019-07-11 at 08.46.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281" y="1014157"/>
            <a:ext cx="4526323" cy="5893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600539" y="2015867"/>
            <a:ext cx="10569032" cy="1217107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t>The first jobs survey of the decentralized renewable energy (DRE) sector, covering 5 types of technologies</a:t>
            </a:r>
          </a:p>
        </p:txBody>
      </p:sp>
      <p:pic>
        <p:nvPicPr>
          <p:cNvPr id="10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39" y="2687881"/>
            <a:ext cx="9483636" cy="3081585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itle 1"/>
          <p:cNvSpPr txBox="1">
            <a:spLocks noGrp="1"/>
          </p:cNvSpPr>
          <p:nvPr>
            <p:ph type="title"/>
          </p:nvPr>
        </p:nvSpPr>
        <p:spPr>
          <a:xfrm>
            <a:off x="600540" y="545605"/>
            <a:ext cx="9771878" cy="1344127"/>
          </a:xfrm>
          <a:prstGeom prst="rect">
            <a:avLst/>
          </a:prstGeom>
        </p:spPr>
        <p:txBody>
          <a:bodyPr/>
          <a:lstStyle/>
          <a:p>
            <a:r>
              <a:t>Research Scope – Technology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 txBox="1">
            <a:spLocks noGrp="1"/>
          </p:cNvSpPr>
          <p:nvPr>
            <p:ph type="title"/>
          </p:nvPr>
        </p:nvSpPr>
        <p:spPr>
          <a:xfrm>
            <a:off x="600540" y="545605"/>
            <a:ext cx="9771878" cy="1344127"/>
          </a:xfrm>
          <a:prstGeom prst="rect">
            <a:avLst/>
          </a:prstGeom>
        </p:spPr>
        <p:txBody>
          <a:bodyPr/>
          <a:lstStyle/>
          <a:p>
            <a:r>
              <a:t>Research Scope – Job Types</a:t>
            </a:r>
          </a:p>
        </p:txBody>
      </p:sp>
      <p:pic>
        <p:nvPicPr>
          <p:cNvPr id="10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39" y="2947609"/>
            <a:ext cx="10920550" cy="2188319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600540" y="1657051"/>
            <a:ext cx="10319116" cy="1217107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t>Job estimates and projections cover direct formal, informal jobs</a:t>
            </a:r>
          </a:p>
          <a:p>
            <a:pPr>
              <a:defRPr sz="1800">
                <a:solidFill>
                  <a:srgbClr val="595959"/>
                </a:solidFill>
              </a:defRPr>
            </a:pPr>
            <a:r>
              <a:t>Productive use jobs estimates are covered by expert and literature inputs</a:t>
            </a:r>
          </a:p>
          <a:p>
            <a:pPr>
              <a:defRPr sz="1800">
                <a:solidFill>
                  <a:srgbClr val="595959"/>
                </a:solidFill>
              </a:defRPr>
            </a:pPr>
            <a:r>
              <a:t>Indirect jobs and induced jobs are not covered in job estimates or projections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577;p28"/>
          <p:cNvSpPr txBox="1"/>
          <p:nvPr/>
        </p:nvSpPr>
        <p:spPr>
          <a:xfrm>
            <a:off x="1462249" y="2919750"/>
            <a:ext cx="10311409" cy="101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spAutoFit/>
          </a:bodyPr>
          <a:lstStyle>
            <a:lvl1pPr algn="ctr">
              <a:defRPr sz="61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Key Findings</a:t>
            </a:r>
          </a:p>
        </p:txBody>
      </p:sp>
      <p:pic>
        <p:nvPicPr>
          <p:cNvPr id="110" name="Google Shape;72;p15" descr="Google Shape;72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1246" y="312103"/>
            <a:ext cx="952500" cy="8997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>
            <a:spLocks noGrp="1"/>
          </p:cNvSpPr>
          <p:nvPr>
            <p:ph type="title"/>
          </p:nvPr>
        </p:nvSpPr>
        <p:spPr>
          <a:xfrm>
            <a:off x="600540" y="522456"/>
            <a:ext cx="9771878" cy="1000628"/>
          </a:xfrm>
          <a:prstGeom prst="rect">
            <a:avLst/>
          </a:prstGeom>
        </p:spPr>
        <p:txBody>
          <a:bodyPr/>
          <a:lstStyle/>
          <a:p>
            <a:r>
              <a:t>Jobs Estimate in 2017–18</a:t>
            </a:r>
          </a:p>
        </p:txBody>
      </p:sp>
      <p:pic>
        <p:nvPicPr>
          <p:cNvPr id="113" name="Picture 4" descr="Picture 4"/>
          <p:cNvPicPr>
            <a:picLocks noChangeAspect="1"/>
          </p:cNvPicPr>
          <p:nvPr/>
        </p:nvPicPr>
        <p:blipFill>
          <a:blip r:embed="rId2"/>
          <a:srcRect t="1976"/>
          <a:stretch>
            <a:fillRect/>
          </a:stretch>
        </p:blipFill>
        <p:spPr>
          <a:xfrm>
            <a:off x="1381830" y="2518784"/>
            <a:ext cx="8636059" cy="3841506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600539" y="1518155"/>
            <a:ext cx="10198642" cy="1217107"/>
          </a:xfrm>
          <a:prstGeom prst="rect">
            <a:avLst/>
          </a:prstGeom>
        </p:spPr>
        <p:txBody>
          <a:bodyPr/>
          <a:lstStyle/>
          <a:p>
            <a:pPr>
              <a:defRPr sz="1600">
                <a:solidFill>
                  <a:srgbClr val="595959"/>
                </a:solidFill>
              </a:defRPr>
            </a:pPr>
            <a:r>
              <a:t>The scale of DRE direct formal workforce is already on the order of traditional power sector or utility-scale  solar</a:t>
            </a:r>
          </a:p>
          <a:p>
            <a:pPr>
              <a:defRPr sz="1600">
                <a:solidFill>
                  <a:srgbClr val="595959"/>
                </a:solidFill>
              </a:defRPr>
            </a:pPr>
            <a:r>
              <a:t>In addition to direct formal jobs, the DRE sector employs 2x–5x more people through indirect jobs and productive use jobs</a:t>
            </a:r>
          </a:p>
        </p:txBody>
      </p:sp>
      <p:grpSp>
        <p:nvGrpSpPr>
          <p:cNvPr id="117" name="Rectangle 6"/>
          <p:cNvGrpSpPr/>
          <p:nvPr/>
        </p:nvGrpSpPr>
        <p:grpSpPr>
          <a:xfrm>
            <a:off x="3827160" y="5954078"/>
            <a:ext cx="1168762" cy="356864"/>
            <a:chOff x="0" y="0"/>
            <a:chExt cx="1168761" cy="356863"/>
          </a:xfrm>
        </p:grpSpPr>
        <p:sp>
          <p:nvSpPr>
            <p:cNvPr id="115" name="Rectangle"/>
            <p:cNvSpPr/>
            <p:nvPr/>
          </p:nvSpPr>
          <p:spPr>
            <a:xfrm>
              <a:off x="-1" y="-1"/>
              <a:ext cx="1168763" cy="35686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 b="1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6" name="Direct formal jobs"/>
            <p:cNvSpPr txBox="1"/>
            <p:nvPr/>
          </p:nvSpPr>
          <p:spPr>
            <a:xfrm>
              <a:off x="-1" y="62861"/>
              <a:ext cx="1168763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1000" b="1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Direct formal jobs</a:t>
              </a:r>
            </a:p>
          </p:txBody>
        </p:sp>
      </p:grpSp>
      <p:grpSp>
        <p:nvGrpSpPr>
          <p:cNvPr id="120" name="Rectangle 7"/>
          <p:cNvGrpSpPr/>
          <p:nvPr/>
        </p:nvGrpSpPr>
        <p:grpSpPr>
          <a:xfrm>
            <a:off x="5234804" y="5947090"/>
            <a:ext cx="1258594" cy="370841"/>
            <a:chOff x="0" y="0"/>
            <a:chExt cx="1258593" cy="370840"/>
          </a:xfrm>
        </p:grpSpPr>
        <p:sp>
          <p:nvSpPr>
            <p:cNvPr id="118" name="Rectangle"/>
            <p:cNvSpPr/>
            <p:nvPr/>
          </p:nvSpPr>
          <p:spPr>
            <a:xfrm>
              <a:off x="0" y="6988"/>
              <a:ext cx="1258594" cy="356864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 b="1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9" name="Direct informal jobs"/>
            <p:cNvSpPr txBox="1"/>
            <p:nvPr/>
          </p:nvSpPr>
          <p:spPr>
            <a:xfrm>
              <a:off x="0" y="0"/>
              <a:ext cx="1258594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1000" b="1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Direct informal jobs</a:t>
              </a:r>
            </a:p>
          </p:txBody>
        </p:sp>
      </p:grpSp>
      <p:grpSp>
        <p:nvGrpSpPr>
          <p:cNvPr id="123" name="Rectangle 8"/>
          <p:cNvGrpSpPr/>
          <p:nvPr/>
        </p:nvGrpSpPr>
        <p:grpSpPr>
          <a:xfrm>
            <a:off x="6732278" y="5947090"/>
            <a:ext cx="1258595" cy="370841"/>
            <a:chOff x="0" y="0"/>
            <a:chExt cx="1258593" cy="370840"/>
          </a:xfrm>
        </p:grpSpPr>
        <p:sp>
          <p:nvSpPr>
            <p:cNvPr id="121" name="Rectangle"/>
            <p:cNvSpPr/>
            <p:nvPr/>
          </p:nvSpPr>
          <p:spPr>
            <a:xfrm>
              <a:off x="0" y="6988"/>
              <a:ext cx="1258594" cy="356864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 b="1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" name="Productive use jobs"/>
            <p:cNvSpPr txBox="1"/>
            <p:nvPr/>
          </p:nvSpPr>
          <p:spPr>
            <a:xfrm>
              <a:off x="0" y="0"/>
              <a:ext cx="1258594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1000" b="1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Productive use jobs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"/>
          <p:cNvSpPr txBox="1">
            <a:spLocks noGrp="1"/>
          </p:cNvSpPr>
          <p:nvPr>
            <p:ph type="title"/>
          </p:nvPr>
        </p:nvSpPr>
        <p:spPr>
          <a:xfrm>
            <a:off x="600539" y="522455"/>
            <a:ext cx="9771879" cy="1000629"/>
          </a:xfrm>
          <a:prstGeom prst="rect">
            <a:avLst/>
          </a:prstGeom>
        </p:spPr>
        <p:txBody>
          <a:bodyPr/>
          <a:lstStyle/>
          <a:p>
            <a:r>
              <a:t>Jobs Projection in 2022–23</a:t>
            </a:r>
          </a:p>
        </p:txBody>
      </p:sp>
      <p:pic>
        <p:nvPicPr>
          <p:cNvPr id="126" name="Picture 4" descr="Picture 4"/>
          <p:cNvPicPr>
            <a:picLocks noChangeAspect="1"/>
          </p:cNvPicPr>
          <p:nvPr/>
        </p:nvPicPr>
        <p:blipFill>
          <a:blip r:embed="rId2"/>
          <a:srcRect t="1976"/>
          <a:stretch>
            <a:fillRect/>
          </a:stretch>
        </p:blipFill>
        <p:spPr>
          <a:xfrm>
            <a:off x="1381830" y="2518784"/>
            <a:ext cx="8636059" cy="3841506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600539" y="1518155"/>
            <a:ext cx="10198642" cy="1217108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595959"/>
                </a:solidFill>
              </a:defRPr>
            </a:pPr>
            <a:r>
              <a:t>DRE direct formal jobs will about double in India and Kenya, and grow by tenfold in Nigeria</a:t>
            </a:r>
          </a:p>
          <a:p>
            <a:pPr>
              <a:defRPr sz="1800">
                <a:solidFill>
                  <a:srgbClr val="595959"/>
                </a:solidFill>
              </a:defRPr>
            </a:pPr>
            <a:r>
              <a:t>Informal jobs may grow, but not as fast as direct formal jobs</a:t>
            </a:r>
          </a:p>
        </p:txBody>
      </p:sp>
      <p:sp>
        <p:nvSpPr>
          <p:cNvPr id="128" name="Rectangle 2"/>
          <p:cNvSpPr/>
          <p:nvPr/>
        </p:nvSpPr>
        <p:spPr>
          <a:xfrm>
            <a:off x="1870756" y="3146136"/>
            <a:ext cx="3125166" cy="2233915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Rectangle 7"/>
          <p:cNvSpPr/>
          <p:nvPr/>
        </p:nvSpPr>
        <p:spPr>
          <a:xfrm>
            <a:off x="2174112" y="2518784"/>
            <a:ext cx="2518458" cy="1329216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36" name="Diagram 6"/>
          <p:cNvGrpSpPr/>
          <p:nvPr/>
        </p:nvGrpSpPr>
        <p:grpSpPr>
          <a:xfrm>
            <a:off x="2447782" y="3640242"/>
            <a:ext cx="1699601" cy="1699601"/>
            <a:chOff x="0" y="0"/>
            <a:chExt cx="1699599" cy="1699599"/>
          </a:xfrm>
        </p:grpSpPr>
        <p:grpSp>
          <p:nvGrpSpPr>
            <p:cNvPr id="132" name="Group"/>
            <p:cNvGrpSpPr/>
            <p:nvPr/>
          </p:nvGrpSpPr>
          <p:grpSpPr>
            <a:xfrm>
              <a:off x="0" y="0"/>
              <a:ext cx="1699600" cy="1699600"/>
              <a:chOff x="0" y="0"/>
              <a:chExt cx="1699599" cy="1699599"/>
            </a:xfrm>
          </p:grpSpPr>
          <p:sp>
            <p:nvSpPr>
              <p:cNvPr id="130" name="Circle"/>
              <p:cNvSpPr/>
              <p:nvPr/>
            </p:nvSpPr>
            <p:spPr>
              <a:xfrm>
                <a:off x="0" y="0"/>
                <a:ext cx="1699600" cy="1699600"/>
              </a:xfrm>
              <a:prstGeom prst="ellipse">
                <a:avLst/>
              </a:prstGeom>
              <a:solidFill>
                <a:srgbClr val="358699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66725">
                  <a:lnSpc>
                    <a:spcPct val="90000"/>
                  </a:lnSpc>
                  <a:spcBef>
                    <a:spcPts val="5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1" name="200,000"/>
              <p:cNvSpPr txBox="1"/>
              <p:nvPr/>
            </p:nvSpPr>
            <p:spPr>
              <a:xfrm>
                <a:off x="403654" y="125931"/>
                <a:ext cx="892292" cy="2920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8231" tIns="78231" rIns="78231" bIns="78231" numCol="1" anchor="ctr">
                <a:spAutoFit/>
              </a:bodyPr>
              <a:lstStyle/>
              <a:p>
                <a:pPr algn="ctr" defTabSz="466725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</a:defRPr>
                </a:pPr>
                <a:r>
                  <a:t>200,000</a:t>
                </a:r>
              </a:p>
            </p:txBody>
          </p:sp>
        </p:grpSp>
        <p:grpSp>
          <p:nvGrpSpPr>
            <p:cNvPr id="135" name="Group"/>
            <p:cNvGrpSpPr/>
            <p:nvPr/>
          </p:nvGrpSpPr>
          <p:grpSpPr>
            <a:xfrm>
              <a:off x="291799" y="576002"/>
              <a:ext cx="1116001" cy="1116001"/>
              <a:chOff x="0" y="0"/>
              <a:chExt cx="1116000" cy="1116000"/>
            </a:xfrm>
          </p:grpSpPr>
          <p:sp>
            <p:nvSpPr>
              <p:cNvPr id="133" name="Circle"/>
              <p:cNvSpPr/>
              <p:nvPr/>
            </p:nvSpPr>
            <p:spPr>
              <a:xfrm>
                <a:off x="-1" y="-1"/>
                <a:ext cx="1116002" cy="1116002"/>
              </a:xfrm>
              <a:prstGeom prst="ellipse">
                <a:avLst/>
              </a:prstGeom>
              <a:solidFill>
                <a:srgbClr val="4BA64A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66725">
                  <a:lnSpc>
                    <a:spcPct val="90000"/>
                  </a:lnSpc>
                  <a:spcBef>
                    <a:spcPts val="5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4" name="180,000"/>
              <p:cNvSpPr txBox="1"/>
              <p:nvPr/>
            </p:nvSpPr>
            <p:spPr>
              <a:xfrm>
                <a:off x="163434" y="411995"/>
                <a:ext cx="789132" cy="2920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8231" tIns="78231" rIns="78231" bIns="78231" numCol="1" anchor="ctr">
                <a:spAutoFit/>
              </a:bodyPr>
              <a:lstStyle/>
              <a:p>
                <a:pPr algn="ctr" defTabSz="466725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</a:defRPr>
                </a:pPr>
                <a:r>
                  <a:t>180,000</a:t>
                </a:r>
              </a:p>
            </p:txBody>
          </p:sp>
        </p:grpSp>
      </p:grpSp>
      <p:sp>
        <p:nvSpPr>
          <p:cNvPr id="137" name="Rectangle 9"/>
          <p:cNvSpPr/>
          <p:nvPr/>
        </p:nvSpPr>
        <p:spPr>
          <a:xfrm>
            <a:off x="5484848" y="3429000"/>
            <a:ext cx="1957674" cy="195105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44" name="Diagram 10"/>
          <p:cNvGrpSpPr/>
          <p:nvPr/>
        </p:nvGrpSpPr>
        <p:grpSpPr>
          <a:xfrm>
            <a:off x="5940686" y="4303962"/>
            <a:ext cx="1034063" cy="1034063"/>
            <a:chOff x="0" y="0"/>
            <a:chExt cx="1034061" cy="1034061"/>
          </a:xfrm>
        </p:grpSpPr>
        <p:grpSp>
          <p:nvGrpSpPr>
            <p:cNvPr id="140" name="Group"/>
            <p:cNvGrpSpPr/>
            <p:nvPr/>
          </p:nvGrpSpPr>
          <p:grpSpPr>
            <a:xfrm>
              <a:off x="0" y="0"/>
              <a:ext cx="1034062" cy="1034062"/>
              <a:chOff x="0" y="0"/>
              <a:chExt cx="1034061" cy="1034061"/>
            </a:xfrm>
          </p:grpSpPr>
          <p:sp>
            <p:nvSpPr>
              <p:cNvPr id="138" name="Circle"/>
              <p:cNvSpPr/>
              <p:nvPr/>
            </p:nvSpPr>
            <p:spPr>
              <a:xfrm>
                <a:off x="0" y="0"/>
                <a:ext cx="1034062" cy="1034062"/>
              </a:xfrm>
              <a:prstGeom prst="ellipse">
                <a:avLst/>
              </a:prstGeom>
              <a:solidFill>
                <a:srgbClr val="358699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ts val="5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9" name="30,000"/>
              <p:cNvSpPr txBox="1"/>
              <p:nvPr/>
            </p:nvSpPr>
            <p:spPr>
              <a:xfrm>
                <a:off x="245589" y="39810"/>
                <a:ext cx="542883" cy="2512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4007" tIns="64007" rIns="64007" bIns="64007" numCol="1" anchor="ctr">
                <a:sp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ts val="300"/>
                  </a:spcBef>
                  <a:defRPr sz="900">
                    <a:solidFill>
                      <a:srgbClr val="FFFFFF"/>
                    </a:solidFill>
                  </a:defRPr>
                </a:pPr>
                <a:r>
                  <a:t>30,000</a:t>
                </a:r>
              </a:p>
            </p:txBody>
          </p:sp>
        </p:grpSp>
        <p:grpSp>
          <p:nvGrpSpPr>
            <p:cNvPr id="143" name="Group"/>
            <p:cNvGrpSpPr/>
            <p:nvPr/>
          </p:nvGrpSpPr>
          <p:grpSpPr>
            <a:xfrm>
              <a:off x="177535" y="350447"/>
              <a:ext cx="678991" cy="678991"/>
              <a:chOff x="0" y="0"/>
              <a:chExt cx="678989" cy="678989"/>
            </a:xfrm>
          </p:grpSpPr>
          <p:sp>
            <p:nvSpPr>
              <p:cNvPr id="141" name="Circle"/>
              <p:cNvSpPr/>
              <p:nvPr/>
            </p:nvSpPr>
            <p:spPr>
              <a:xfrm>
                <a:off x="0" y="0"/>
                <a:ext cx="678990" cy="678990"/>
              </a:xfrm>
              <a:prstGeom prst="ellipse">
                <a:avLst/>
              </a:prstGeom>
              <a:solidFill>
                <a:srgbClr val="4BA64A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ts val="500"/>
                  </a:spcBef>
                  <a:defRPr sz="9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2" name="17,000"/>
              <p:cNvSpPr txBox="1"/>
              <p:nvPr/>
            </p:nvSpPr>
            <p:spPr>
              <a:xfrm>
                <a:off x="99434" y="213857"/>
                <a:ext cx="480120" cy="251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4007" tIns="64007" rIns="64007" bIns="64007" numCol="1" anchor="ctr">
                <a:spAutoFit/>
              </a:bodyPr>
              <a:lstStyle>
                <a:lvl1pPr algn="ctr" defTabSz="400050">
                  <a:lnSpc>
                    <a:spcPct val="90000"/>
                  </a:lnSpc>
                  <a:spcBef>
                    <a:spcPts val="300"/>
                  </a:spcBef>
                  <a:defRPr sz="900">
                    <a:solidFill>
                      <a:srgbClr val="FFFFFF"/>
                    </a:solidFill>
                  </a:defRPr>
                </a:lvl1pPr>
              </a:lstStyle>
              <a:p>
                <a:r>
                  <a:t>17,000</a:t>
                </a:r>
              </a:p>
            </p:txBody>
          </p:sp>
        </p:grpSp>
      </p:grpSp>
      <p:sp>
        <p:nvSpPr>
          <p:cNvPr id="145" name="Rectangle 11"/>
          <p:cNvSpPr/>
          <p:nvPr/>
        </p:nvSpPr>
        <p:spPr>
          <a:xfrm>
            <a:off x="8125428" y="3464011"/>
            <a:ext cx="2044138" cy="195105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48" name="Rectangle 12"/>
          <p:cNvGrpSpPr/>
          <p:nvPr/>
        </p:nvGrpSpPr>
        <p:grpSpPr>
          <a:xfrm>
            <a:off x="7983532" y="2814598"/>
            <a:ext cx="651182" cy="356864"/>
            <a:chOff x="0" y="0"/>
            <a:chExt cx="651180" cy="356863"/>
          </a:xfrm>
        </p:grpSpPr>
        <p:sp>
          <p:nvSpPr>
            <p:cNvPr id="146" name="Rectangle"/>
            <p:cNvSpPr/>
            <p:nvPr/>
          </p:nvSpPr>
          <p:spPr>
            <a:xfrm>
              <a:off x="0" y="-1"/>
              <a:ext cx="651181" cy="35686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 b="1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7" name="100,000"/>
            <p:cNvSpPr txBox="1"/>
            <p:nvPr/>
          </p:nvSpPr>
          <p:spPr>
            <a:xfrm>
              <a:off x="0" y="62861"/>
              <a:ext cx="651181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1000" b="1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100,000</a:t>
              </a:r>
            </a:p>
          </p:txBody>
        </p:sp>
      </p:grpSp>
      <p:grpSp>
        <p:nvGrpSpPr>
          <p:cNvPr id="151" name="Rectangle 13"/>
          <p:cNvGrpSpPr/>
          <p:nvPr/>
        </p:nvGrpSpPr>
        <p:grpSpPr>
          <a:xfrm>
            <a:off x="5353089" y="2819892"/>
            <a:ext cx="558584" cy="356864"/>
            <a:chOff x="0" y="0"/>
            <a:chExt cx="558583" cy="356863"/>
          </a:xfrm>
        </p:grpSpPr>
        <p:sp>
          <p:nvSpPr>
            <p:cNvPr id="149" name="Rectangle"/>
            <p:cNvSpPr/>
            <p:nvPr/>
          </p:nvSpPr>
          <p:spPr>
            <a:xfrm>
              <a:off x="-1" y="-1"/>
              <a:ext cx="558585" cy="35686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 b="1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" name="50,000"/>
            <p:cNvSpPr txBox="1"/>
            <p:nvPr/>
          </p:nvSpPr>
          <p:spPr>
            <a:xfrm>
              <a:off x="-1" y="62861"/>
              <a:ext cx="558585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1000" b="1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50,000</a:t>
              </a:r>
            </a:p>
          </p:txBody>
        </p:sp>
      </p:grpSp>
      <p:grpSp>
        <p:nvGrpSpPr>
          <p:cNvPr id="158" name="Diagram 14"/>
          <p:cNvGrpSpPr/>
          <p:nvPr/>
        </p:nvGrpSpPr>
        <p:grpSpPr>
          <a:xfrm>
            <a:off x="8253196" y="4016414"/>
            <a:ext cx="1428583" cy="1428583"/>
            <a:chOff x="0" y="0"/>
            <a:chExt cx="1428581" cy="1428581"/>
          </a:xfrm>
        </p:grpSpPr>
        <p:grpSp>
          <p:nvGrpSpPr>
            <p:cNvPr id="154" name="Group"/>
            <p:cNvGrpSpPr/>
            <p:nvPr/>
          </p:nvGrpSpPr>
          <p:grpSpPr>
            <a:xfrm>
              <a:off x="0" y="0"/>
              <a:ext cx="1428582" cy="1428582"/>
              <a:chOff x="0" y="0"/>
              <a:chExt cx="1428581" cy="1428581"/>
            </a:xfrm>
          </p:grpSpPr>
          <p:sp>
            <p:nvSpPr>
              <p:cNvPr id="152" name="Circle"/>
              <p:cNvSpPr/>
              <p:nvPr/>
            </p:nvSpPr>
            <p:spPr>
              <a:xfrm>
                <a:off x="0" y="0"/>
                <a:ext cx="1428582" cy="1428582"/>
              </a:xfrm>
              <a:prstGeom prst="ellipse">
                <a:avLst/>
              </a:prstGeom>
              <a:solidFill>
                <a:srgbClr val="4BA64A"/>
              </a:solidFill>
              <a:ln w="190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ts val="5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3" name="52,000"/>
              <p:cNvSpPr txBox="1"/>
              <p:nvPr/>
            </p:nvSpPr>
            <p:spPr>
              <a:xfrm>
                <a:off x="339288" y="102933"/>
                <a:ext cx="750006" cy="2512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4007" tIns="64007" rIns="64007" bIns="64007" numCol="1" anchor="ctr">
                <a:sp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ts val="300"/>
                  </a:spcBef>
                  <a:defRPr sz="900">
                    <a:solidFill>
                      <a:srgbClr val="FFFFFF"/>
                    </a:solidFill>
                  </a:defRPr>
                </a:pPr>
                <a:r>
                  <a:t>52,000</a:t>
                </a:r>
              </a:p>
            </p:txBody>
          </p:sp>
        </p:grpSp>
        <p:grpSp>
          <p:nvGrpSpPr>
            <p:cNvPr id="157" name="Group"/>
            <p:cNvGrpSpPr/>
            <p:nvPr/>
          </p:nvGrpSpPr>
          <p:grpSpPr>
            <a:xfrm>
              <a:off x="245269" y="484153"/>
              <a:ext cx="938042" cy="938042"/>
              <a:chOff x="0" y="0"/>
              <a:chExt cx="938041" cy="938041"/>
            </a:xfrm>
          </p:grpSpPr>
          <p:sp>
            <p:nvSpPr>
              <p:cNvPr id="155" name="Circle"/>
              <p:cNvSpPr/>
              <p:nvPr/>
            </p:nvSpPr>
            <p:spPr>
              <a:xfrm>
                <a:off x="0" y="0"/>
                <a:ext cx="938042" cy="938042"/>
              </a:xfrm>
              <a:prstGeom prst="ellipse">
                <a:avLst/>
              </a:prstGeom>
              <a:solidFill>
                <a:srgbClr val="358699"/>
              </a:solidFill>
              <a:ln w="158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ts val="500"/>
                  </a:spcBef>
                  <a:defRPr sz="9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6" name="24,000"/>
              <p:cNvSpPr txBox="1"/>
              <p:nvPr/>
            </p:nvSpPr>
            <p:spPr>
              <a:xfrm>
                <a:off x="137372" y="343383"/>
                <a:ext cx="663297" cy="251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4007" tIns="64007" rIns="64007" bIns="64007" numCol="1" anchor="ctr">
                <a:spAutoFit/>
              </a:bodyPr>
              <a:lstStyle>
                <a:lvl1pPr algn="ctr" defTabSz="400050">
                  <a:lnSpc>
                    <a:spcPct val="90000"/>
                  </a:lnSpc>
                  <a:spcBef>
                    <a:spcPts val="300"/>
                  </a:spcBef>
                  <a:defRPr sz="900">
                    <a:solidFill>
                      <a:srgbClr val="FFFFFF"/>
                    </a:solidFill>
                  </a:defRPr>
                </a:lvl1pPr>
              </a:lstStyle>
              <a:p>
                <a:r>
                  <a:t>24,000</a:t>
                </a:r>
              </a:p>
            </p:txBody>
          </p:sp>
        </p:grpSp>
      </p:grpSp>
      <p:grpSp>
        <p:nvGrpSpPr>
          <p:cNvPr id="161" name="Rectangle 15"/>
          <p:cNvGrpSpPr/>
          <p:nvPr/>
        </p:nvGrpSpPr>
        <p:grpSpPr>
          <a:xfrm>
            <a:off x="3827160" y="5954078"/>
            <a:ext cx="1168762" cy="356864"/>
            <a:chOff x="0" y="0"/>
            <a:chExt cx="1168761" cy="356863"/>
          </a:xfrm>
        </p:grpSpPr>
        <p:sp>
          <p:nvSpPr>
            <p:cNvPr id="159" name="Rectangle"/>
            <p:cNvSpPr/>
            <p:nvPr/>
          </p:nvSpPr>
          <p:spPr>
            <a:xfrm>
              <a:off x="-1" y="-1"/>
              <a:ext cx="1168763" cy="35686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 b="1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0" name="Direct formal jobs"/>
            <p:cNvSpPr txBox="1"/>
            <p:nvPr/>
          </p:nvSpPr>
          <p:spPr>
            <a:xfrm>
              <a:off x="-1" y="62861"/>
              <a:ext cx="1168763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1000" b="1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Direct formal jobs</a:t>
              </a:r>
            </a:p>
          </p:txBody>
        </p:sp>
      </p:grpSp>
      <p:grpSp>
        <p:nvGrpSpPr>
          <p:cNvPr id="164" name="Rectangle 16"/>
          <p:cNvGrpSpPr/>
          <p:nvPr/>
        </p:nvGrpSpPr>
        <p:grpSpPr>
          <a:xfrm>
            <a:off x="5234804" y="5947090"/>
            <a:ext cx="1258594" cy="370841"/>
            <a:chOff x="0" y="0"/>
            <a:chExt cx="1258593" cy="370840"/>
          </a:xfrm>
        </p:grpSpPr>
        <p:sp>
          <p:nvSpPr>
            <p:cNvPr id="162" name="Rectangle"/>
            <p:cNvSpPr/>
            <p:nvPr/>
          </p:nvSpPr>
          <p:spPr>
            <a:xfrm>
              <a:off x="0" y="6988"/>
              <a:ext cx="1258594" cy="356864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 b="1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3" name="Direct informal jobs"/>
            <p:cNvSpPr txBox="1"/>
            <p:nvPr/>
          </p:nvSpPr>
          <p:spPr>
            <a:xfrm>
              <a:off x="0" y="0"/>
              <a:ext cx="1258594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1000" b="1">
                  <a:solidFill>
                    <a:srgbClr val="80808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Direct informal jobs</a:t>
              </a:r>
            </a:p>
          </p:txBody>
        </p:sp>
      </p:grpSp>
      <p:sp>
        <p:nvSpPr>
          <p:cNvPr id="165" name="Rectangle 17"/>
          <p:cNvSpPr/>
          <p:nvPr/>
        </p:nvSpPr>
        <p:spPr>
          <a:xfrm>
            <a:off x="6493397" y="5954078"/>
            <a:ext cx="1497476" cy="356864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 sz="1000" b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Job Permanence</a:t>
            </a:r>
          </a:p>
        </p:txBody>
      </p:sp>
      <p:sp>
        <p:nvSpPr>
          <p:cNvPr id="168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600539" y="1557805"/>
            <a:ext cx="9771879" cy="1382167"/>
          </a:xfrm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The DRE sector provides full-time, middle-income, long-term jobs. Average retention is more than 30 months across the board and the majority of direct formal jobs are full-time jobs.</a:t>
            </a:r>
          </a:p>
        </p:txBody>
      </p:sp>
      <p:pic>
        <p:nvPicPr>
          <p:cNvPr id="16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179" y="2665844"/>
            <a:ext cx="4563240" cy="3658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44" y="2615883"/>
            <a:ext cx="4589814" cy="3576577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TextBox 7"/>
          <p:cNvSpPr txBox="1"/>
          <p:nvPr/>
        </p:nvSpPr>
        <p:spPr>
          <a:xfrm>
            <a:off x="2027809" y="2388587"/>
            <a:ext cx="2557313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/>
            </a:pPr>
            <a:r>
              <a:t>Average Retention in Months</a:t>
            </a:r>
          </a:p>
        </p:txBody>
      </p:sp>
      <p:sp>
        <p:nvSpPr>
          <p:cNvPr id="172" name="TextBox 8"/>
          <p:cNvSpPr txBox="1"/>
          <p:nvPr/>
        </p:nvSpPr>
        <p:spPr>
          <a:xfrm>
            <a:off x="7169174" y="2388586"/>
            <a:ext cx="1892385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/>
            </a:pPr>
            <a:r>
              <a:t>Level of Engagement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1"/>
          <p:cNvSpPr txBox="1">
            <a:spLocks noGrp="1"/>
          </p:cNvSpPr>
          <p:nvPr>
            <p:ph type="title"/>
          </p:nvPr>
        </p:nvSpPr>
        <p:spPr>
          <a:xfrm>
            <a:off x="600540" y="557176"/>
            <a:ext cx="9771878" cy="1000629"/>
          </a:xfrm>
          <a:prstGeom prst="rect">
            <a:avLst/>
          </a:prstGeom>
        </p:spPr>
        <p:txBody>
          <a:bodyPr/>
          <a:lstStyle/>
          <a:p>
            <a:r>
              <a:t>Job Functions Breakdown in 2017–18</a:t>
            </a:r>
          </a:p>
        </p:txBody>
      </p:sp>
      <p:sp>
        <p:nvSpPr>
          <p:cNvPr id="175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600540" y="1557804"/>
            <a:ext cx="10319116" cy="1114342"/>
          </a:xfrm>
          <a:prstGeom prst="rect">
            <a:avLst/>
          </a:prstGeom>
        </p:spPr>
        <p:txBody>
          <a:bodyPr/>
          <a:lstStyle/>
          <a:p>
            <a:pPr>
              <a:defRPr sz="1600">
                <a:solidFill>
                  <a:srgbClr val="595959"/>
                </a:solidFill>
              </a:defRPr>
            </a:pPr>
            <a:r>
              <a:t>In India and Kenya, approximately 40% of the jobs are in sales and distribution</a:t>
            </a:r>
          </a:p>
          <a:p>
            <a:pPr>
              <a:defRPr sz="1600">
                <a:solidFill>
                  <a:srgbClr val="595959"/>
                </a:solidFill>
              </a:defRPr>
            </a:pPr>
            <a:r>
              <a:t>In Nigeria, project development and installation makes up a large part of the workforce</a:t>
            </a:r>
          </a:p>
          <a:p>
            <a:pPr>
              <a:defRPr sz="1600">
                <a:solidFill>
                  <a:srgbClr val="595959"/>
                </a:solidFill>
              </a:defRPr>
            </a:pPr>
            <a:r>
              <a:t>In all three countries, management and business administration is an important part of the workforce</a:t>
            </a:r>
          </a:p>
        </p:txBody>
      </p:sp>
      <p:pic>
        <p:nvPicPr>
          <p:cNvPr id="176" name="Job Function.png" descr="Job Func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5960"/>
            <a:ext cx="12192000" cy="34724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B3A82"/>
      </a:accent1>
      <a:accent2>
        <a:srgbClr val="4661C2"/>
      </a:accent2>
      <a:accent3>
        <a:srgbClr val="005E75"/>
      </a:accent3>
      <a:accent4>
        <a:srgbClr val="388F38"/>
      </a:accent4>
      <a:accent5>
        <a:srgbClr val="3C5464"/>
      </a:accent5>
      <a:accent6>
        <a:srgbClr val="799CBF"/>
      </a:accent6>
      <a:hlink>
        <a:srgbClr val="0000FF"/>
      </a:hlink>
      <a:folHlink>
        <a:srgbClr val="FF00FF"/>
      </a:folHlink>
    </a:clrScheme>
    <a:fontScheme name="Defaul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B3A82"/>
      </a:accent1>
      <a:accent2>
        <a:srgbClr val="4661C2"/>
      </a:accent2>
      <a:accent3>
        <a:srgbClr val="005E75"/>
      </a:accent3>
      <a:accent4>
        <a:srgbClr val="388F38"/>
      </a:accent4>
      <a:accent5>
        <a:srgbClr val="3C5464"/>
      </a:accent5>
      <a:accent6>
        <a:srgbClr val="799CBF"/>
      </a:accent6>
      <a:hlink>
        <a:srgbClr val="0000FF"/>
      </a:hlink>
      <a:folHlink>
        <a:srgbClr val="FF00FF"/>
      </a:folHlink>
    </a:clrScheme>
    <a:fontScheme name="Defaul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Macintosh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Helvetica Neue</vt:lpstr>
      <vt:lpstr>PT Sans</vt:lpstr>
      <vt:lpstr>Source Sans Pro</vt:lpstr>
      <vt:lpstr>Source Sans Pro Regular</vt:lpstr>
      <vt:lpstr>Default</vt:lpstr>
      <vt:lpstr>PowerPoint Presentation</vt:lpstr>
      <vt:lpstr>Putting energy access to work</vt:lpstr>
      <vt:lpstr>Research Scope – Technology</vt:lpstr>
      <vt:lpstr>Research Scope – Job Types</vt:lpstr>
      <vt:lpstr>PowerPoint Presentation</vt:lpstr>
      <vt:lpstr>Jobs Estimate in 2017–18</vt:lpstr>
      <vt:lpstr>Jobs Projection in 2022–23</vt:lpstr>
      <vt:lpstr>Job Permanence</vt:lpstr>
      <vt:lpstr>Job Functions Breakdown in 2017–18</vt:lpstr>
      <vt:lpstr>Women and Youth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David Koranyi</cp:lastModifiedBy>
  <cp:revision>1</cp:revision>
  <dcterms:modified xsi:type="dcterms:W3CDTF">2019-07-11T19:04:32Z</dcterms:modified>
</cp:coreProperties>
</file>