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66" r:id="rId2"/>
  </p:sldMasterIdLst>
  <p:notesMasterIdLst>
    <p:notesMasterId r:id="rId16"/>
  </p:notesMasterIdLst>
  <p:handoutMasterIdLst>
    <p:handoutMasterId r:id="rId17"/>
  </p:handoutMasterIdLst>
  <p:sldIdLst>
    <p:sldId id="413" r:id="rId3"/>
    <p:sldId id="565" r:id="rId4"/>
    <p:sldId id="568" r:id="rId5"/>
    <p:sldId id="580" r:id="rId6"/>
    <p:sldId id="455" r:id="rId7"/>
    <p:sldId id="582" r:id="rId8"/>
    <p:sldId id="474" r:id="rId9"/>
    <p:sldId id="279" r:id="rId10"/>
    <p:sldId id="261" r:id="rId11"/>
    <p:sldId id="395" r:id="rId12"/>
    <p:sldId id="361" r:id="rId13"/>
    <p:sldId id="512" r:id="rId14"/>
    <p:sldId id="578" r:id="rId1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3FB"/>
    <a:srgbClr val="418FDE"/>
    <a:srgbClr val="CCFFFF"/>
    <a:srgbClr val="FFB3B3"/>
    <a:srgbClr val="FAF0F0"/>
    <a:srgbClr val="F1F9E7"/>
    <a:srgbClr val="6699CC"/>
    <a:srgbClr val="007096"/>
    <a:srgbClr val="97999B"/>
    <a:srgbClr val="009C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72838" autoAdjust="0"/>
  </p:normalViewPr>
  <p:slideViewPr>
    <p:cSldViewPr snapToGrid="0" snapToObjects="1">
      <p:cViewPr varScale="1">
        <p:scale>
          <a:sx n="52" d="100"/>
          <a:sy n="52" d="100"/>
        </p:scale>
        <p:origin x="2118" y="78"/>
      </p:cViewPr>
      <p:guideLst>
        <p:guide orient="horz" pos="1432"/>
        <p:guide orient="horz" pos="3714"/>
        <p:guide pos="5427"/>
        <p:guide pos="3157"/>
        <p:guide pos="101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36" d="100"/>
          <a:sy n="136" d="100"/>
        </p:scale>
        <p:origin x="-3232"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387147702967787"/>
          <c:y val="0.19416631599391448"/>
          <c:w val="0.65660245919495808"/>
          <c:h val="0.80583368400608557"/>
        </c:manualLayout>
      </c:layout>
      <c:pieChart>
        <c:varyColors val="1"/>
        <c:ser>
          <c:idx val="0"/>
          <c:order val="0"/>
          <c:tx>
            <c:strRef>
              <c:f>'Figure 1.4'!$B$169</c:f>
              <c:strCache>
                <c:ptCount val="1"/>
                <c:pt idx="0">
                  <c:v>2017 [YR2017]</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000-4258-B45F-7F30228E6E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000-4258-B45F-7F30228E6E2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000-4258-B45F-7F30228E6E27}"/>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6000-4258-B45F-7F30228E6E27}"/>
              </c:ext>
            </c:extLst>
          </c:dPt>
          <c:dPt>
            <c:idx val="4"/>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9-6000-4258-B45F-7F30228E6E27}"/>
              </c:ext>
            </c:extLst>
          </c:dPt>
          <c:dLbls>
            <c:dLbl>
              <c:idx val="0"/>
              <c:layout>
                <c:manualLayout>
                  <c:x val="0.21013537957831321"/>
                  <c:y val="8.061696824523354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00-4258-B45F-7F30228E6E27}"/>
                </c:ext>
              </c:extLst>
            </c:dLbl>
            <c:dLbl>
              <c:idx val="2"/>
              <c:layout>
                <c:manualLayout>
                  <c:x val="-2.6357871269461364E-2"/>
                  <c:y val="0.21224128443336679"/>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00-4258-B45F-7F30228E6E27}"/>
                </c:ext>
              </c:extLst>
            </c:dLbl>
            <c:dLbl>
              <c:idx val="3"/>
              <c:layout>
                <c:manualLayout>
                  <c:x val="-0.12183268623259107"/>
                  <c:y val="5.697763247337584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00-4258-B45F-7F30228E6E27}"/>
                </c:ext>
              </c:extLst>
            </c:dLbl>
            <c:dLbl>
              <c:idx val="4"/>
              <c:layout>
                <c:manualLayout>
                  <c:x val="0.13413759527214214"/>
                  <c:y val="-4.015149062894506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00-4258-B45F-7F30228E6E2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1.4'!$A$170:$A$174</c:f>
              <c:strCache>
                <c:ptCount val="5"/>
                <c:pt idx="0">
                  <c:v>Mauritania</c:v>
                </c:pt>
                <c:pt idx="1">
                  <c:v>Sudan</c:v>
                </c:pt>
                <c:pt idx="2">
                  <c:v>Yemen</c:v>
                </c:pt>
                <c:pt idx="3">
                  <c:v>Syrian Arab Republic</c:v>
                </c:pt>
                <c:pt idx="4">
                  <c:v>Libya</c:v>
                </c:pt>
              </c:strCache>
            </c:strRef>
          </c:cat>
          <c:val>
            <c:numRef>
              <c:f>'Figure 1.4'!$B$170:$B$174</c:f>
              <c:numCache>
                <c:formatCode>_(* #,##0.00_);_(* \(#,##0.00\);_(* "-"??_);_(@_)</c:formatCode>
                <c:ptCount val="5"/>
                <c:pt idx="0">
                  <c:v>2.5233805334286501</c:v>
                </c:pt>
                <c:pt idx="1">
                  <c:v>17.651637138879774</c:v>
                </c:pt>
                <c:pt idx="2">
                  <c:v>5.8760873599999996</c:v>
                </c:pt>
                <c:pt idx="3">
                  <c:v>1.892980063279724</c:v>
                </c:pt>
                <c:pt idx="4">
                  <c:v>1.9029375560577391</c:v>
                </c:pt>
              </c:numCache>
            </c:numRef>
          </c:val>
          <c:extLst>
            <c:ext xmlns:c16="http://schemas.microsoft.com/office/drawing/2014/chart" uri="{C3380CC4-5D6E-409C-BE32-E72D297353CC}">
              <c16:uniqueId val="{0000000A-6000-4258-B45F-7F30228E6E2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a:defRPr>
            </a:lvl1pPr>
          </a:lstStyle>
          <a:p>
            <a:pPr>
              <a:defRPr/>
            </a:pPr>
            <a:fld id="{1A9D889A-A2A0-AF48-AF36-83E71DF33D57}" type="datetime1">
              <a:rPr lang="en-US"/>
              <a:pPr>
                <a:defRPr/>
              </a:pPr>
              <a:t>12/07/2019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a:defRPr>
            </a:lvl1pPr>
          </a:lstStyle>
          <a:p>
            <a:pPr>
              <a:defRPr/>
            </a:pPr>
            <a:fld id="{7A58EA9E-5452-E249-97B4-44C825977557}" type="slidenum">
              <a:rPr lang="en-US"/>
              <a:pPr>
                <a:defRPr/>
              </a:pPr>
              <a:t>‹#›</a:t>
            </a:fld>
            <a:endParaRPr lang="en-US" dirty="0"/>
          </a:p>
        </p:txBody>
      </p:sp>
    </p:spTree>
    <p:extLst>
      <p:ext uri="{BB962C8B-B14F-4D97-AF65-F5344CB8AC3E}">
        <p14:creationId xmlns:p14="http://schemas.microsoft.com/office/powerpoint/2010/main" val="3748162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a:defRPr>
            </a:lvl1pPr>
          </a:lstStyle>
          <a:p>
            <a:pPr>
              <a:defRPr/>
            </a:pPr>
            <a:fld id="{2CC194E4-A89B-E74C-9D11-4AACAA675CEA}" type="datetime1">
              <a:rPr lang="en-US"/>
              <a:pPr>
                <a:defRPr/>
              </a:pPr>
              <a:t>12/07/2019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a:defRPr>
            </a:lvl1pPr>
          </a:lstStyle>
          <a:p>
            <a:pPr>
              <a:defRPr/>
            </a:pPr>
            <a:fld id="{173D6A04-D356-5A42-B3CA-CD60BD5F91DD}" type="slidenum">
              <a:rPr lang="en-US"/>
              <a:pPr>
                <a:defRPr/>
              </a:pPr>
              <a:t>‹#›</a:t>
            </a:fld>
            <a:endParaRPr lang="en-US" dirty="0"/>
          </a:p>
        </p:txBody>
      </p:sp>
    </p:spTree>
    <p:extLst>
      <p:ext uri="{BB962C8B-B14F-4D97-AF65-F5344CB8AC3E}">
        <p14:creationId xmlns:p14="http://schemas.microsoft.com/office/powerpoint/2010/main" val="23479727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4</a:t>
            </a:fld>
            <a:endParaRPr lang="en-US" dirty="0"/>
          </a:p>
        </p:txBody>
      </p:sp>
    </p:spTree>
    <p:extLst>
      <p:ext uri="{BB962C8B-B14F-4D97-AF65-F5344CB8AC3E}">
        <p14:creationId xmlns:p14="http://schemas.microsoft.com/office/powerpoint/2010/main" val="93923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5</a:t>
            </a:fld>
            <a:endParaRPr lang="en-US" dirty="0"/>
          </a:p>
        </p:txBody>
      </p:sp>
    </p:spTree>
    <p:extLst>
      <p:ext uri="{BB962C8B-B14F-4D97-AF65-F5344CB8AC3E}">
        <p14:creationId xmlns:p14="http://schemas.microsoft.com/office/powerpoint/2010/main" val="41754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6</a:t>
            </a:fld>
            <a:endParaRPr lang="en-US" dirty="0"/>
          </a:p>
        </p:txBody>
      </p:sp>
    </p:spTree>
    <p:extLst>
      <p:ext uri="{BB962C8B-B14F-4D97-AF65-F5344CB8AC3E}">
        <p14:creationId xmlns:p14="http://schemas.microsoft.com/office/powerpoint/2010/main" val="162942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0088" y="4476750"/>
            <a:ext cx="5607050" cy="366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endParaRPr lang="fr-FR" altLang="en-US" b="1" dirty="0">
              <a:latin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C49E95F-A15F-4CBF-BB6A-4BB31A270C2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475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E8FDB-0ECE-4C50-A558-4CB2C601F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30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10</a:t>
            </a:fld>
            <a:endParaRPr lang="en-US" dirty="0"/>
          </a:p>
        </p:txBody>
      </p:sp>
    </p:spTree>
    <p:extLst>
      <p:ext uri="{BB962C8B-B14F-4D97-AF65-F5344CB8AC3E}">
        <p14:creationId xmlns:p14="http://schemas.microsoft.com/office/powerpoint/2010/main" val="7887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11</a:t>
            </a:fld>
            <a:endParaRPr lang="en-US" dirty="0"/>
          </a:p>
        </p:txBody>
      </p:sp>
    </p:spTree>
    <p:extLst>
      <p:ext uri="{BB962C8B-B14F-4D97-AF65-F5344CB8AC3E}">
        <p14:creationId xmlns:p14="http://schemas.microsoft.com/office/powerpoint/2010/main" val="201398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3D6A04-D356-5A42-B3CA-CD60BD5F91DD}" type="slidenum">
              <a:rPr lang="en-US" smtClean="0"/>
              <a:pPr>
                <a:defRPr/>
              </a:pPr>
              <a:t>12</a:t>
            </a:fld>
            <a:endParaRPr lang="en-US" dirty="0"/>
          </a:p>
        </p:txBody>
      </p:sp>
    </p:spTree>
    <p:extLst>
      <p:ext uri="{BB962C8B-B14F-4D97-AF65-F5344CB8AC3E}">
        <p14:creationId xmlns:p14="http://schemas.microsoft.com/office/powerpoint/2010/main" val="10515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10" name="Text Placeholder 9"/>
          <p:cNvSpPr>
            <a:spLocks noGrp="1"/>
          </p:cNvSpPr>
          <p:nvPr>
            <p:ph type="body" sz="quarter" idx="12" hasCustomPrompt="1"/>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Date (</a:t>
            </a:r>
            <a:r>
              <a:rPr lang="en-US" dirty="0" err="1"/>
              <a:t>dd</a:t>
            </a:r>
            <a:r>
              <a:rPr lang="en-US" dirty="0"/>
              <a:t>/mm/</a:t>
            </a:r>
            <a:r>
              <a:rPr lang="en-US" dirty="0" err="1"/>
              <a:t>yyyy</a:t>
            </a:r>
            <a:r>
              <a:rPr lang="en-US" dirty="0"/>
              <a:t>)</a:t>
            </a:r>
          </a:p>
        </p:txBody>
      </p:sp>
      <p:sp>
        <p:nvSpPr>
          <p:cNvPr id="6" name="Text Placeholder 5"/>
          <p:cNvSpPr>
            <a:spLocks noGrp="1"/>
          </p:cNvSpPr>
          <p:nvPr>
            <p:ph type="body" sz="quarter" idx="10" hasCustomPrompt="1"/>
          </p:nvPr>
        </p:nvSpPr>
        <p:spPr>
          <a:xfrm>
            <a:off x="1084428" y="803017"/>
            <a:ext cx="7134369" cy="328159"/>
          </a:xfrm>
          <a:prstGeom prst="rect">
            <a:avLst/>
          </a:prstGeom>
        </p:spPr>
        <p:txBody>
          <a:bodyPr vert="horz" lIns="0" tIns="0" rIns="0" bIns="0" anchor="t"/>
          <a:lstStyle>
            <a:lvl1pPr algn="l">
              <a:lnSpc>
                <a:spcPts val="2700"/>
              </a:lnSpc>
              <a:spcBef>
                <a:spcPts val="0"/>
              </a:spcBef>
              <a:buNone/>
              <a:defRPr sz="2700" b="1" cap="none" baseline="0">
                <a:solidFill>
                  <a:srgbClr val="595959"/>
                </a:solidFill>
                <a:latin typeface="Arial"/>
                <a:cs typeface="Arial"/>
              </a:defRPr>
            </a:lvl1pPr>
          </a:lstStyle>
          <a:p>
            <a:pPr lvl="0"/>
            <a:r>
              <a:rPr lang="en-US" dirty="0"/>
              <a:t>Presentation Title</a:t>
            </a:r>
          </a:p>
        </p:txBody>
      </p:sp>
      <p:sp>
        <p:nvSpPr>
          <p:cNvPr id="8" name="Text Placeholder 7"/>
          <p:cNvSpPr>
            <a:spLocks noGrp="1"/>
          </p:cNvSpPr>
          <p:nvPr>
            <p:ph type="body" sz="quarter" idx="11" hasCustomPrompt="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Presentation Subtitle</a:t>
            </a:r>
          </a:p>
        </p:txBody>
      </p:sp>
    </p:spTree>
    <p:extLst>
      <p:ext uri="{BB962C8B-B14F-4D97-AF65-F5344CB8AC3E}">
        <p14:creationId xmlns:p14="http://schemas.microsoft.com/office/powerpoint/2010/main" val="157798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8C2001-60C2-2447-BDEB-2E4FA7EFCA41}"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45566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31894880-3826-5549-9770-434F7CB42B5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r>
              <a:rPr lang="en-US" noProof="0"/>
              <a:t>Click icon to add picture</a:t>
            </a:r>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106855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4DD4B69-E6A9-F04B-8DDD-7F5B2C1F1C1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69398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148E3116-15B1-5F49-8B51-F4E7198DD68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89994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B0905518-C44B-594C-8725-767784AB4EA8}" type="slidenum">
              <a:rPr lang="en-US" sz="650" b="1" smtClean="0">
                <a:solidFill>
                  <a:srgbClr val="595959"/>
                </a:solidFill>
              </a:rPr>
              <a:pPr algn="r" eaLnBrk="1" hangingPunct="1">
                <a:defRPr/>
              </a:pPr>
              <a:t>‹#›</a:t>
            </a:fld>
            <a:endParaRPr lang="en-US" sz="650" b="1" dirty="0">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364608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none" baseline="0">
                <a:solidFill>
                  <a:srgbClr val="595959"/>
                </a:solidFill>
                <a:latin typeface="Arial"/>
                <a:cs typeface="Arial"/>
              </a:defRPr>
            </a:lvl1pPr>
          </a:lstStyle>
          <a:p>
            <a:pPr lvl="0"/>
            <a:r>
              <a:rPr lang="en-US" dirty="0"/>
              <a:t>Thank You</a:t>
            </a:r>
          </a:p>
        </p:txBody>
      </p:sp>
    </p:spTree>
    <p:extLst>
      <p:ext uri="{BB962C8B-B14F-4D97-AF65-F5344CB8AC3E}">
        <p14:creationId xmlns:p14="http://schemas.microsoft.com/office/powerpoint/2010/main" val="383446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90B4B-88FA-3242-8736-4E8E49773055}"/>
              </a:ext>
            </a:extLst>
          </p:cNvPr>
          <p:cNvSpPr>
            <a:spLocks noGrp="1"/>
          </p:cNvSpPr>
          <p:nvPr>
            <p:ph type="dt" sz="half" idx="10"/>
          </p:nvPr>
        </p:nvSpPr>
        <p:spPr/>
        <p:txBody>
          <a:bodyPr/>
          <a:lstStyle/>
          <a:p>
            <a:fld id="{6ECC979E-C5FF-8842-B2B9-9263FBFC38C4}" type="datetimeFigureOut">
              <a:rPr lang="en-US" smtClean="0"/>
              <a:t>12/07/2019</a:t>
            </a:fld>
            <a:endParaRPr lang="en-US"/>
          </a:p>
        </p:txBody>
      </p:sp>
      <p:sp>
        <p:nvSpPr>
          <p:cNvPr id="3" name="Footer Placeholder 2">
            <a:extLst>
              <a:ext uri="{FF2B5EF4-FFF2-40B4-BE49-F238E27FC236}">
                <a16:creationId xmlns:a16="http://schemas.microsoft.com/office/drawing/2014/main" id="{2EB7E923-EE52-1743-A801-0B3C8335A8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A5C8D7-111D-3447-805B-37A3C42E9499}"/>
              </a:ext>
            </a:extLst>
          </p:cNvPr>
          <p:cNvSpPr>
            <a:spLocks noGrp="1"/>
          </p:cNvSpPr>
          <p:nvPr>
            <p:ph type="sldNum" sz="quarter" idx="12"/>
          </p:nvPr>
        </p:nvSpPr>
        <p:spPr/>
        <p:txBody>
          <a:bodyPr/>
          <a:lstStyle/>
          <a:p>
            <a:fld id="{54D71781-1820-F642-A92B-CAA36A97B6E2}" type="slidenum">
              <a:rPr lang="en-US" smtClean="0"/>
              <a:t>‹#›</a:t>
            </a:fld>
            <a:endParaRPr lang="en-US"/>
          </a:p>
        </p:txBody>
      </p:sp>
    </p:spTree>
    <p:extLst>
      <p:ext uri="{BB962C8B-B14F-4D97-AF65-F5344CB8AC3E}">
        <p14:creationId xmlns:p14="http://schemas.microsoft.com/office/powerpoint/2010/main" val="229169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u="none" baseline="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85C672-8854-4495-8A06-69EFCFE48A11}" type="datetimeFigureOut">
              <a:rPr lang="en-US" smtClean="0"/>
              <a:pPr/>
              <a:t>12/07/2019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385E48-9AA3-4B98-929E-C1E14299E808}" type="slidenum">
              <a:rPr lang="en-US" smtClean="0"/>
              <a:pPr/>
              <a:t>‹#›</a:t>
            </a:fld>
            <a:endParaRPr lang="en-US"/>
          </a:p>
        </p:txBody>
      </p:sp>
    </p:spTree>
    <p:extLst>
      <p:ext uri="{BB962C8B-B14F-4D97-AF65-F5344CB8AC3E}">
        <p14:creationId xmlns:p14="http://schemas.microsoft.com/office/powerpoint/2010/main" val="2978438527"/>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34973"/>
            <a:ext cx="9144000" cy="942680"/>
          </a:xfrm>
          <a:prstGeom prst="rect">
            <a:avLst/>
          </a:prstGeom>
          <a:gradFill>
            <a:gsLst>
              <a:gs pos="71000">
                <a:srgbClr val="CE934B"/>
              </a:gs>
              <a:gs pos="81000">
                <a:srgbClr val="BA8F57"/>
              </a:gs>
              <a:gs pos="91000">
                <a:srgbClr val="8C8672"/>
              </a:gs>
              <a:gs pos="0">
                <a:srgbClr val="E09641"/>
              </a:gs>
              <a:gs pos="100000">
                <a:srgbClr val="4478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4"/>
          </p:nvPr>
        </p:nvSpPr>
        <p:spPr>
          <a:xfrm>
            <a:off x="8737600" y="6492877"/>
            <a:ext cx="406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7968B9-F71B-4241-9647-2B023690AF84}"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97005"/>
            <a:ext cx="1101028" cy="1033272"/>
          </a:xfrm>
          <a:prstGeom prst="rect">
            <a:avLst/>
          </a:prstGeom>
        </p:spPr>
      </p:pic>
    </p:spTree>
    <p:extLst>
      <p:ext uri="{BB962C8B-B14F-4D97-AF65-F5344CB8AC3E}">
        <p14:creationId xmlns:p14="http://schemas.microsoft.com/office/powerpoint/2010/main" val="83752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dirty="0"/>
          </a:p>
        </p:txBody>
      </p:sp>
      <p:sp>
        <p:nvSpPr>
          <p:cNvPr id="10" name="Text Placeholder 9"/>
          <p:cNvSpPr>
            <a:spLocks noGrp="1"/>
          </p:cNvSpPr>
          <p:nvPr>
            <p:ph type="body" sz="quarter" idx="12" hasCustomPrompt="1"/>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Date (</a:t>
            </a:r>
            <a:r>
              <a:rPr lang="en-US" dirty="0" err="1"/>
              <a:t>dd</a:t>
            </a:r>
            <a:r>
              <a:rPr lang="en-US" dirty="0"/>
              <a:t>/mm/</a:t>
            </a:r>
            <a:r>
              <a:rPr lang="en-US" dirty="0" err="1"/>
              <a:t>yyyy</a:t>
            </a:r>
            <a:r>
              <a:rPr lang="en-US" dirty="0"/>
              <a:t>)</a:t>
            </a:r>
          </a:p>
        </p:txBody>
      </p:sp>
      <p:sp>
        <p:nvSpPr>
          <p:cNvPr id="6" name="Text Placeholder 5"/>
          <p:cNvSpPr>
            <a:spLocks noGrp="1"/>
          </p:cNvSpPr>
          <p:nvPr>
            <p:ph type="body" sz="quarter" idx="10" hasCustomPrompt="1"/>
          </p:nvPr>
        </p:nvSpPr>
        <p:spPr>
          <a:xfrm>
            <a:off x="1084428" y="803017"/>
            <a:ext cx="7134369" cy="328159"/>
          </a:xfrm>
          <a:prstGeom prst="rect">
            <a:avLst/>
          </a:prstGeom>
        </p:spPr>
        <p:txBody>
          <a:bodyPr vert="horz" lIns="0" tIns="0" rIns="0" bIns="0" anchor="t"/>
          <a:lstStyle>
            <a:lvl1pPr algn="l">
              <a:lnSpc>
                <a:spcPts val="2700"/>
              </a:lnSpc>
              <a:spcBef>
                <a:spcPts val="0"/>
              </a:spcBef>
              <a:buNone/>
              <a:defRPr sz="2700" b="1" cap="none" baseline="0">
                <a:solidFill>
                  <a:srgbClr val="595959"/>
                </a:solidFill>
                <a:latin typeface="Arial"/>
                <a:cs typeface="Arial"/>
              </a:defRPr>
            </a:lvl1pPr>
          </a:lstStyle>
          <a:p>
            <a:pPr lvl="0"/>
            <a:r>
              <a:rPr lang="en-US" dirty="0"/>
              <a:t>Presentation Title</a:t>
            </a:r>
          </a:p>
        </p:txBody>
      </p:sp>
      <p:sp>
        <p:nvSpPr>
          <p:cNvPr id="8" name="Text Placeholder 7"/>
          <p:cNvSpPr>
            <a:spLocks noGrp="1"/>
          </p:cNvSpPr>
          <p:nvPr>
            <p:ph type="body" sz="quarter" idx="11" hasCustomPrompt="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Presentation Subtitle</a:t>
            </a:r>
          </a:p>
        </p:txBody>
      </p:sp>
    </p:spTree>
    <p:extLst>
      <p:ext uri="{BB962C8B-B14F-4D97-AF65-F5344CB8AC3E}">
        <p14:creationId xmlns:p14="http://schemas.microsoft.com/office/powerpoint/2010/main" val="210030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2" name="Title 1"/>
          <p:cNvSpPr>
            <a:spLocks noGrp="1"/>
          </p:cNvSpPr>
          <p:nvPr>
            <p:ph type="ctrTitle" hasCustomPrompt="1"/>
          </p:nvPr>
        </p:nvSpPr>
        <p:spPr>
          <a:xfrm>
            <a:off x="1614714" y="1016906"/>
            <a:ext cx="6616474" cy="419100"/>
          </a:xfrm>
          <a:prstGeom prst="rect">
            <a:avLst/>
          </a:prstGeom>
        </p:spPr>
        <p:txBody>
          <a:bodyPr lIns="0" tIns="0" rIns="0" bIns="0"/>
          <a:lstStyle>
            <a:lvl1pPr algn="l">
              <a:lnSpc>
                <a:spcPts val="2700"/>
              </a:lnSpc>
              <a:defRPr sz="2400" b="1" cap="none">
                <a:solidFill>
                  <a:srgbClr val="595959"/>
                </a:solidFill>
                <a:latin typeface="Arial"/>
                <a:cs typeface="Arial"/>
              </a:defRPr>
            </a:lvl1pPr>
          </a:lstStyle>
          <a:p>
            <a:r>
              <a:rPr lang="en-US" dirty="0"/>
              <a:t>Table of Contents</a:t>
            </a:r>
          </a:p>
        </p:txBody>
      </p:sp>
      <p:sp>
        <p:nvSpPr>
          <p:cNvPr id="12" name="Subtitle 2"/>
          <p:cNvSpPr>
            <a:spLocks noGrp="1"/>
          </p:cNvSpPr>
          <p:nvPr>
            <p:ph type="subTitle" idx="1" hasCustomPrompt="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baseline="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Introduction</a:t>
            </a:r>
          </a:p>
          <a:p>
            <a:r>
              <a:rPr lang="en-US" dirty="0"/>
              <a:t>Project analysis</a:t>
            </a:r>
          </a:p>
          <a:p>
            <a:r>
              <a:rPr lang="en-US" dirty="0"/>
              <a:t>Development</a:t>
            </a:r>
          </a:p>
          <a:p>
            <a:r>
              <a:rPr lang="en-US" dirty="0"/>
              <a:t>Detailed execution</a:t>
            </a:r>
          </a:p>
          <a:p>
            <a:r>
              <a:rPr lang="en-US" dirty="0"/>
              <a:t>Conclusion</a:t>
            </a:r>
          </a:p>
        </p:txBody>
      </p:sp>
    </p:spTree>
    <p:extLst>
      <p:ext uri="{BB962C8B-B14F-4D97-AF65-F5344CB8AC3E}">
        <p14:creationId xmlns:p14="http://schemas.microsoft.com/office/powerpoint/2010/main" val="94063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2" name="Title 1"/>
          <p:cNvSpPr>
            <a:spLocks noGrp="1"/>
          </p:cNvSpPr>
          <p:nvPr>
            <p:ph type="ctrTitle" hasCustomPrompt="1"/>
          </p:nvPr>
        </p:nvSpPr>
        <p:spPr>
          <a:xfrm>
            <a:off x="1614714" y="1016906"/>
            <a:ext cx="6616474" cy="419100"/>
          </a:xfrm>
          <a:prstGeom prst="rect">
            <a:avLst/>
          </a:prstGeom>
        </p:spPr>
        <p:txBody>
          <a:bodyPr lIns="0" tIns="0" rIns="0" bIns="0"/>
          <a:lstStyle>
            <a:lvl1pPr algn="l">
              <a:lnSpc>
                <a:spcPts val="2700"/>
              </a:lnSpc>
              <a:defRPr sz="2400" b="1" cap="none">
                <a:solidFill>
                  <a:srgbClr val="595959"/>
                </a:solidFill>
                <a:latin typeface="Arial"/>
                <a:cs typeface="Arial"/>
              </a:defRPr>
            </a:lvl1pPr>
          </a:lstStyle>
          <a:p>
            <a:r>
              <a:rPr lang="en-US" dirty="0"/>
              <a:t>Table of Contents</a:t>
            </a:r>
          </a:p>
        </p:txBody>
      </p:sp>
      <p:sp>
        <p:nvSpPr>
          <p:cNvPr id="12" name="Subtitle 2"/>
          <p:cNvSpPr>
            <a:spLocks noGrp="1"/>
          </p:cNvSpPr>
          <p:nvPr>
            <p:ph type="subTitle" idx="1" hasCustomPrompt="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baseline="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Introduction</a:t>
            </a:r>
          </a:p>
          <a:p>
            <a:r>
              <a:rPr lang="en-US" dirty="0"/>
              <a:t>Project analysis</a:t>
            </a:r>
          </a:p>
          <a:p>
            <a:r>
              <a:rPr lang="en-US" dirty="0"/>
              <a:t>Development</a:t>
            </a:r>
          </a:p>
          <a:p>
            <a:r>
              <a:rPr lang="en-US" dirty="0"/>
              <a:t>Detailed execution</a:t>
            </a:r>
          </a:p>
          <a:p>
            <a:r>
              <a:rPr lang="en-US" dirty="0"/>
              <a:t>Conclusion</a:t>
            </a:r>
          </a:p>
        </p:txBody>
      </p:sp>
    </p:spTree>
    <p:extLst>
      <p:ext uri="{BB962C8B-B14F-4D97-AF65-F5344CB8AC3E}">
        <p14:creationId xmlns:p14="http://schemas.microsoft.com/office/powerpoint/2010/main" val="3894023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111250" y="791035"/>
            <a:ext cx="6624638" cy="419100"/>
          </a:xfrm>
          <a:prstGeom prst="rect">
            <a:avLst/>
          </a:prstGeom>
        </p:spPr>
        <p:txBody>
          <a:bodyPr lIns="0" tIns="0" rIns="0" bIns="0"/>
          <a:lstStyle>
            <a:lvl1pPr algn="l">
              <a:defRPr sz="4400" b="1" cap="none" baseline="0">
                <a:solidFill>
                  <a:srgbClr val="595959"/>
                </a:solidFill>
                <a:latin typeface="Arial"/>
                <a:cs typeface="Arial"/>
              </a:defRPr>
            </a:lvl1pPr>
          </a:lstStyle>
          <a:p>
            <a:r>
              <a:rPr lang="en-US" sz="2400" dirty="0">
                <a:latin typeface="Arial" charset="0"/>
                <a:ea typeface="ＭＳ Ｐゴシック" charset="0"/>
                <a:cs typeface="Arial" charset="0"/>
              </a:rPr>
              <a:t>Title of Section</a:t>
            </a:r>
            <a:endParaRPr lang="en-US" dirty="0"/>
          </a:p>
        </p:txBody>
      </p:sp>
    </p:spTree>
    <p:extLst>
      <p:ext uri="{BB962C8B-B14F-4D97-AF65-F5344CB8AC3E}">
        <p14:creationId xmlns:p14="http://schemas.microsoft.com/office/powerpoint/2010/main" val="140384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none">
                <a:solidFill>
                  <a:srgbClr val="418FDE"/>
                </a:solidFill>
                <a:latin typeface="Arial"/>
                <a:cs typeface="Arial"/>
              </a:defRPr>
            </a:lvl2pPr>
            <a:lvl3pPr marL="0" indent="0">
              <a:lnSpc>
                <a:spcPct val="100000"/>
              </a:lnSpc>
              <a:spcBef>
                <a:spcPts val="0"/>
              </a:spcBef>
              <a:buNone/>
              <a:defRPr sz="1800" cap="none">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1178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62D0250B-385C-7443-A573-1554A31BE1A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627486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BD4A4C-FE0C-2A4A-A66F-786C255F552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hasCustomPrompt="1"/>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493420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D338605F-DD32-504F-BC81-474F83E1A16A}"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hasCustomPrompt="1"/>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
        <p:nvSpPr>
          <p:cNvPr id="13" name="Text Placeholder 23"/>
          <p:cNvSpPr>
            <a:spLocks noGrp="1"/>
          </p:cNvSpPr>
          <p:nvPr>
            <p:ph type="body" sz="quarter" idx="15" hasCustomPrompt="1"/>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96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0A389FC-759C-944A-BA5D-FB1C6AB36CA0}"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r>
              <a:rPr lang="en-US" noProof="0" dirty="0"/>
              <a:t>Click icon to add picture</a:t>
            </a:r>
          </a:p>
        </p:txBody>
      </p:sp>
    </p:spTree>
    <p:extLst>
      <p:ext uri="{BB962C8B-B14F-4D97-AF65-F5344CB8AC3E}">
        <p14:creationId xmlns:p14="http://schemas.microsoft.com/office/powerpoint/2010/main" val="862360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3BC8F67B-5164-D74E-A861-2D6CC9926A74}"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r>
              <a:rPr lang="en-US" noProof="0" dirty="0"/>
              <a:t>Click icon to add picture</a:t>
            </a:r>
          </a:p>
        </p:txBody>
      </p:sp>
    </p:spTree>
    <p:extLst>
      <p:ext uri="{BB962C8B-B14F-4D97-AF65-F5344CB8AC3E}">
        <p14:creationId xmlns:p14="http://schemas.microsoft.com/office/powerpoint/2010/main" val="43658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8C2001-60C2-2447-BDEB-2E4FA7EFCA41}"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r>
              <a:rPr lang="en-US" noProof="0" dirty="0"/>
              <a:t>Click icon to add picture</a:t>
            </a:r>
          </a:p>
        </p:txBody>
      </p:sp>
    </p:spTree>
    <p:extLst>
      <p:ext uri="{BB962C8B-B14F-4D97-AF65-F5344CB8AC3E}">
        <p14:creationId xmlns:p14="http://schemas.microsoft.com/office/powerpoint/2010/main" val="4018972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31894880-3826-5549-9770-434F7CB42B5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r>
              <a:rPr lang="en-US" noProof="0" dirty="0"/>
              <a:t>Click icon to add picture</a:t>
            </a:r>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r>
              <a:rPr lang="en-US" noProof="0" dirty="0"/>
              <a:t>Click icon to add picture</a:t>
            </a:r>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r>
              <a:rPr lang="en-US" noProof="0" dirty="0"/>
              <a:t>Click icon to add picture</a:t>
            </a:r>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r>
              <a:rPr lang="en-US" noProof="0" dirty="0"/>
              <a:t>Click icon to add picture</a:t>
            </a:r>
          </a:p>
        </p:txBody>
      </p:sp>
    </p:spTree>
    <p:extLst>
      <p:ext uri="{BB962C8B-B14F-4D97-AF65-F5344CB8AC3E}">
        <p14:creationId xmlns:p14="http://schemas.microsoft.com/office/powerpoint/2010/main" val="23014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111250" y="791035"/>
            <a:ext cx="6624638" cy="419100"/>
          </a:xfrm>
          <a:prstGeom prst="rect">
            <a:avLst/>
          </a:prstGeom>
        </p:spPr>
        <p:txBody>
          <a:bodyPr lIns="0" tIns="0" rIns="0" bIns="0"/>
          <a:lstStyle>
            <a:lvl1pPr algn="l">
              <a:defRPr sz="4400" b="1" cap="none" baseline="0">
                <a:solidFill>
                  <a:srgbClr val="595959"/>
                </a:solidFill>
                <a:latin typeface="Arial"/>
                <a:cs typeface="Arial"/>
              </a:defRPr>
            </a:lvl1pPr>
          </a:lstStyle>
          <a:p>
            <a:r>
              <a:rPr lang="en-US" sz="2400" dirty="0">
                <a:latin typeface="Arial" charset="0"/>
                <a:ea typeface="ＭＳ Ｐゴシック" charset="0"/>
                <a:cs typeface="Arial" charset="0"/>
              </a:rPr>
              <a:t>Title of Section</a:t>
            </a:r>
            <a:endParaRPr lang="en-US" dirty="0"/>
          </a:p>
        </p:txBody>
      </p:sp>
    </p:spTree>
    <p:extLst>
      <p:ext uri="{BB962C8B-B14F-4D97-AF65-F5344CB8AC3E}">
        <p14:creationId xmlns:p14="http://schemas.microsoft.com/office/powerpoint/2010/main" val="2840187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4DD4B69-E6A9-F04B-8DDD-7F5B2C1F1C1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r>
              <a:rPr lang="en-US" noProof="0" dirty="0"/>
              <a:t>Click icon to add picture</a:t>
            </a:r>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r>
              <a:rPr lang="en-US" noProof="0" dirty="0"/>
              <a:t>Click icon to add picture</a:t>
            </a:r>
          </a:p>
        </p:txBody>
      </p:sp>
    </p:spTree>
    <p:extLst>
      <p:ext uri="{BB962C8B-B14F-4D97-AF65-F5344CB8AC3E}">
        <p14:creationId xmlns:p14="http://schemas.microsoft.com/office/powerpoint/2010/main" val="3049754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148E3116-15B1-5F49-8B51-F4E7198DD68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r>
              <a:rPr lang="en-US" noProof="0" dirty="0"/>
              <a:t>Click icon to add chart</a:t>
            </a:r>
          </a:p>
        </p:txBody>
      </p:sp>
    </p:spTree>
    <p:extLst>
      <p:ext uri="{BB962C8B-B14F-4D97-AF65-F5344CB8AC3E}">
        <p14:creationId xmlns:p14="http://schemas.microsoft.com/office/powerpoint/2010/main" val="3948462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B0905518-C44B-594C-8725-767784AB4EA8}" type="slidenum">
              <a:rPr lang="en-US" sz="650" b="1" smtClean="0">
                <a:solidFill>
                  <a:srgbClr val="595959"/>
                </a:solidFill>
              </a:rPr>
              <a:pPr algn="r" eaLnBrk="1" hangingPunct="1">
                <a:defRPr/>
              </a:pPr>
              <a:t>‹#›</a:t>
            </a:fld>
            <a:endParaRPr lang="en-US" sz="650" b="1" dirty="0">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344304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none" baseline="0">
                <a:solidFill>
                  <a:srgbClr val="595959"/>
                </a:solidFill>
                <a:latin typeface="Arial"/>
                <a:cs typeface="Arial"/>
              </a:defRPr>
            </a:lvl1pPr>
          </a:lstStyle>
          <a:p>
            <a:pPr lvl="0"/>
            <a:r>
              <a:rPr lang="en-US" dirty="0"/>
              <a:t>Thank You</a:t>
            </a:r>
          </a:p>
        </p:txBody>
      </p:sp>
    </p:spTree>
    <p:extLst>
      <p:ext uri="{BB962C8B-B14F-4D97-AF65-F5344CB8AC3E}">
        <p14:creationId xmlns:p14="http://schemas.microsoft.com/office/powerpoint/2010/main" val="2960123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2758C-1C5D-490A-8CBD-C2119E996D5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5BAA5B59-6CBF-4DBE-A235-2D2C8456E20D}" type="datetimeFigureOut">
              <a:rPr lang="en-US"/>
              <a:pPr>
                <a:defRPr/>
              </a:pPr>
              <a:t>12/07/2019</a:t>
            </a:fld>
            <a:endParaRPr lang="en-US" dirty="0"/>
          </a:p>
        </p:txBody>
      </p:sp>
      <p:sp>
        <p:nvSpPr>
          <p:cNvPr id="5" name="Footer Placeholder 4">
            <a:extLst>
              <a:ext uri="{FF2B5EF4-FFF2-40B4-BE49-F238E27FC236}">
                <a16:creationId xmlns:a16="http://schemas.microsoft.com/office/drawing/2014/main" id="{59C46023-0C25-495A-9AC7-2296894D9D4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FA7AC62-F71C-434A-92FC-F4CFFB84DFB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9E499C-AE32-4BC8-9A29-680272C18170}" type="slidenum">
              <a:rPr lang="en-US"/>
              <a:pPr>
                <a:defRPr/>
              </a:pPr>
              <a:t>‹#›</a:t>
            </a:fld>
            <a:endParaRPr lang="en-US" dirty="0"/>
          </a:p>
        </p:txBody>
      </p:sp>
    </p:spTree>
    <p:extLst>
      <p:ext uri="{BB962C8B-B14F-4D97-AF65-F5344CB8AC3E}">
        <p14:creationId xmlns:p14="http://schemas.microsoft.com/office/powerpoint/2010/main" val="190652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700FC7BB-0F51-8547-A39A-8AE7D82CBB33}"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none">
                <a:solidFill>
                  <a:srgbClr val="418FDE"/>
                </a:solidFill>
                <a:latin typeface="Arial"/>
                <a:cs typeface="Arial"/>
              </a:defRPr>
            </a:lvl2pPr>
            <a:lvl3pPr marL="0" indent="0">
              <a:lnSpc>
                <a:spcPct val="100000"/>
              </a:lnSpc>
              <a:spcBef>
                <a:spcPts val="0"/>
              </a:spcBef>
              <a:buNone/>
              <a:defRPr sz="1800" cap="none">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1717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62D0250B-385C-7443-A573-1554A31BE1AF}"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99143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BD4A4C-FE0C-2A4A-A66F-786C255F5527}"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hasCustomPrompt="1"/>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2014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D338605F-DD32-504F-BC81-474F83E1A16A}"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hasCustomPrompt="1"/>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
        <p:nvSpPr>
          <p:cNvPr id="13" name="Text Placeholder 23"/>
          <p:cNvSpPr>
            <a:spLocks noGrp="1"/>
          </p:cNvSpPr>
          <p:nvPr>
            <p:ph type="body" sz="quarter" idx="15" hasCustomPrompt="1"/>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0" i="0" cap="none"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5102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0A389FC-759C-944A-BA5D-FB1C6AB36CA0}"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r>
              <a:rPr lang="en-US" noProof="0"/>
              <a:t>Click icon to add picture</a:t>
            </a:r>
          </a:p>
        </p:txBody>
      </p:sp>
    </p:spTree>
    <p:extLst>
      <p:ext uri="{BB962C8B-B14F-4D97-AF65-F5344CB8AC3E}">
        <p14:creationId xmlns:p14="http://schemas.microsoft.com/office/powerpoint/2010/main" val="413586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3BC8F67B-5164-D74E-A861-2D6CC9926A74}"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63671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65" r:id="rId16"/>
    <p:sldLayoutId id="2147484283" r:id="rId17"/>
    <p:sldLayoutId id="2147484284" r:id="rId18"/>
  </p:sldLayoutIdLst>
  <p:hf sldNum="0"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02425"/>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un.org/development/desa/disabilities/wp-content/uploads/sites/15/2016/03/13.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un.org/development/desa/disabilities/wp-content/uploads/sites/15/2016/03/10.jpg" TargetMode="External"/><Relationship Id="rId1" Type="http://schemas.openxmlformats.org/officeDocument/2006/relationships/slideLayout" Target="../slideLayouts/slideLayout16.xml"/><Relationship Id="rId6" Type="http://schemas.openxmlformats.org/officeDocument/2006/relationships/hyperlink" Target="http://www.un.org/development/desa/disabilities/wp-content/uploads/sites/15/2016/03/16.jpg"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un.org/development/desa/disabilities/wp-content/uploads/sites/15/2016/03/4.jpg" TargetMode="External"/><Relationship Id="rId4" Type="http://schemas.openxmlformats.org/officeDocument/2006/relationships/hyperlink" Target="http://www.un.org/development/desa/disabilities/wp-content/uploads/sites/15/2016/03/8.jpg" TargetMode="Externa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hyperlink" Target="http://www.un.org/development/desa/disabilities/wp-content/uploads/sites/15/2016/03/16.jpg" TargetMode="External"/><Relationship Id="rId3" Type="http://schemas.openxmlformats.org/officeDocument/2006/relationships/image" Target="../media/image12.jp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1.jpeg"/><Relationship Id="rId4" Type="http://schemas.openxmlformats.org/officeDocument/2006/relationships/hyperlink" Target="http://www.un.org/development/desa/disabilities/wp-content/uploads/sites/15/2016/03/4.jpg" TargetMode="Externa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www.un.org/development/desa/disabilities/wp-content/uploads/sites/15/2016/03/10.jpg" TargetMode="External"/><Relationship Id="rId5" Type="http://schemas.openxmlformats.org/officeDocument/2006/relationships/image" Target="../media/image8.jpeg"/><Relationship Id="rId4" Type="http://schemas.openxmlformats.org/officeDocument/2006/relationships/hyperlink" Target="http://www.un.org/development/desa/disabilities/wp-content/uploads/sites/15/2016/03/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hyperlink" Target="http://www.un.org/development/desa/disabilities/wp-content/uploads/sites/15/2016/03/1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760AB1F-B98C-4AE5-9981-2ED81D444434}"/>
              </a:ext>
            </a:extLst>
          </p:cNvPr>
          <p:cNvSpPr>
            <a:spLocks noChangeArrowheads="1"/>
          </p:cNvSpPr>
          <p:nvPr/>
        </p:nvSpPr>
        <p:spPr bwMode="auto">
          <a:xfrm>
            <a:off x="351631" y="603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789A4B8D-CFDA-4B58-BA6B-01AE82EE40A2}"/>
              </a:ext>
            </a:extLst>
          </p:cNvPr>
          <p:cNvSpPr/>
          <p:nvPr/>
        </p:nvSpPr>
        <p:spPr>
          <a:xfrm>
            <a:off x="89517" y="1211871"/>
            <a:ext cx="8995954" cy="1200329"/>
          </a:xfrm>
          <a:prstGeom prst="rect">
            <a:avLst/>
          </a:prstGeom>
        </p:spPr>
        <p:txBody>
          <a:bodyPr wrap="square">
            <a:spAutoFit/>
          </a:bodyPr>
          <a:lstStyle/>
          <a:p>
            <a:pPr algn="ctr" defTabSz="914400" eaLnBrk="0" hangingPunct="0"/>
            <a:r>
              <a:rPr lang="en-US" b="1" dirty="0"/>
              <a:t>Side event on “Interlinkages between SDG 7 (energy) and SDGs 4, 8, 10, 13, 16”</a:t>
            </a:r>
          </a:p>
          <a:p>
            <a:pPr algn="ctr" defTabSz="914400" eaLnBrk="0" hangingPunct="0"/>
            <a:endParaRPr lang="en-US" b="1" dirty="0"/>
          </a:p>
          <a:p>
            <a:pPr algn="ctr" defTabSz="914400" eaLnBrk="0" hangingPunct="0"/>
            <a:r>
              <a:rPr lang="en-US" dirty="0"/>
              <a:t>16.15-17.45, Friday, 12 July 2019</a:t>
            </a:r>
          </a:p>
          <a:p>
            <a:pPr algn="ctr" defTabSz="914400" eaLnBrk="0" hangingPunct="0"/>
            <a:r>
              <a:rPr lang="en-US" dirty="0"/>
              <a:t>S1522-S1523, UNHQ</a:t>
            </a:r>
          </a:p>
        </p:txBody>
      </p:sp>
      <p:sp>
        <p:nvSpPr>
          <p:cNvPr id="10" name="Rectangle 7">
            <a:extLst>
              <a:ext uri="{FF2B5EF4-FFF2-40B4-BE49-F238E27FC236}">
                <a16:creationId xmlns:a16="http://schemas.microsoft.com/office/drawing/2014/main" id="{2D17A4CE-7D20-4DB8-881A-8431CF263E6D}"/>
              </a:ext>
            </a:extLst>
          </p:cNvPr>
          <p:cNvSpPr>
            <a:spLocks noChangeArrowheads="1"/>
          </p:cNvSpPr>
          <p:nvPr/>
        </p:nvSpPr>
        <p:spPr bwMode="auto">
          <a:xfrm>
            <a:off x="2502103" y="5234627"/>
            <a:ext cx="59539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dirty="0"/>
              <a:t>Roula Majdalani</a:t>
            </a:r>
          </a:p>
          <a:p>
            <a:pPr eaLnBrk="1" hangingPunct="1"/>
            <a:r>
              <a:rPr lang="en-US" altLang="en-US" sz="1600" dirty="0"/>
              <a:t>Director, Sustainable Development Policies Division (SDPD),</a:t>
            </a:r>
          </a:p>
          <a:p>
            <a:pPr eaLnBrk="1" hangingPunct="1"/>
            <a:r>
              <a:rPr lang="en-US" altLang="en-US" sz="1600" dirty="0"/>
              <a:t>UNESCWA</a:t>
            </a:r>
          </a:p>
          <a:p>
            <a:pPr eaLnBrk="1" hangingPunct="1"/>
            <a:r>
              <a:rPr lang="en-US" altLang="en-US" sz="1600" dirty="0"/>
              <a:t>majdalani@un.org</a:t>
            </a:r>
          </a:p>
        </p:txBody>
      </p:sp>
      <p:sp>
        <p:nvSpPr>
          <p:cNvPr id="11" name="Text Placeholder 7">
            <a:extLst>
              <a:ext uri="{FF2B5EF4-FFF2-40B4-BE49-F238E27FC236}">
                <a16:creationId xmlns:a16="http://schemas.microsoft.com/office/drawing/2014/main" id="{FE244DB0-E2A6-4D7C-BD51-14933B0AF9AC}"/>
              </a:ext>
            </a:extLst>
          </p:cNvPr>
          <p:cNvSpPr txBox="1">
            <a:spLocks/>
          </p:cNvSpPr>
          <p:nvPr/>
        </p:nvSpPr>
        <p:spPr>
          <a:xfrm>
            <a:off x="775064" y="3102942"/>
            <a:ext cx="7585166" cy="511115"/>
          </a:xfrm>
          <a:prstGeom prst="rect">
            <a:avLst/>
          </a:prstGeom>
        </p:spPr>
        <p:txBody>
          <a:bodyPr vert="horz" lIns="0" tIns="0" rIns="0" bIns="0"/>
          <a:lstStyle/>
          <a:p>
            <a:pPr algn="ctr">
              <a:spcBef>
                <a:spcPts val="0"/>
              </a:spcBef>
              <a:defRPr/>
            </a:pPr>
            <a:r>
              <a:rPr lang="en-US" b="1" dirty="0">
                <a:solidFill>
                  <a:schemeClr val="bg1"/>
                </a:solidFill>
              </a:rPr>
              <a:t>“Inter-related SDG 7 and SDG 4, 8, 10, 13, 16: </a:t>
            </a:r>
          </a:p>
          <a:p>
            <a:pPr algn="ctr">
              <a:spcBef>
                <a:spcPts val="0"/>
              </a:spcBef>
              <a:defRPr/>
            </a:pPr>
            <a:r>
              <a:rPr lang="en-US" b="1" dirty="0">
                <a:solidFill>
                  <a:schemeClr val="bg1"/>
                </a:solidFill>
              </a:rPr>
              <a:t>challenges and prospects in the </a:t>
            </a:r>
            <a:r>
              <a:rPr lang="en-US" b="1">
                <a:solidFill>
                  <a:schemeClr val="bg1"/>
                </a:solidFill>
              </a:rPr>
              <a:t>ESCWA region”</a:t>
            </a:r>
            <a:endParaRPr kumimoji="0" lang="en-US" b="0" i="0" u="none" strike="noStrike" kern="1200" cap="none" spc="0" normalizeH="0" baseline="0" noProof="0" dirty="0">
              <a:ln>
                <a:noFill/>
              </a:ln>
              <a:solidFill>
                <a:schemeClr val="bg1"/>
              </a:solidFill>
              <a:effectLst/>
              <a:uLnTx/>
              <a:uFillTx/>
              <a:latin typeface="Arial" pitchFamily="34" charset="0"/>
              <a:ea typeface="ＭＳ Ｐゴシック" charset="-128"/>
              <a:cs typeface="Arial" pitchFamily="34" charset="0"/>
            </a:endParaRPr>
          </a:p>
        </p:txBody>
      </p:sp>
      <p:grpSp>
        <p:nvGrpSpPr>
          <p:cNvPr id="8" name="Group 7">
            <a:extLst>
              <a:ext uri="{FF2B5EF4-FFF2-40B4-BE49-F238E27FC236}">
                <a16:creationId xmlns:a16="http://schemas.microsoft.com/office/drawing/2014/main" id="{4E068889-DF66-4DE0-A72F-5D3593EACD33}"/>
              </a:ext>
            </a:extLst>
          </p:cNvPr>
          <p:cNvGrpSpPr/>
          <p:nvPr/>
        </p:nvGrpSpPr>
        <p:grpSpPr>
          <a:xfrm>
            <a:off x="1293155" y="133243"/>
            <a:ext cx="6557685" cy="658387"/>
            <a:chOff x="1068526" y="133243"/>
            <a:chExt cx="6557685" cy="658387"/>
          </a:xfrm>
        </p:grpSpPr>
        <p:pic>
          <p:nvPicPr>
            <p:cNvPr id="9" name="Picture 7" descr="High-level Political Forum on Sustainable Development">
              <a:extLst>
                <a:ext uri="{FF2B5EF4-FFF2-40B4-BE49-F238E27FC236}">
                  <a16:creationId xmlns:a16="http://schemas.microsoft.com/office/drawing/2014/main" id="{A94B3E6C-642A-4C5A-AA4A-58B24D5B1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389" y="133243"/>
              <a:ext cx="4470952" cy="658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UN Logo">
              <a:extLst>
                <a:ext uri="{FF2B5EF4-FFF2-40B4-BE49-F238E27FC236}">
                  <a16:creationId xmlns:a16="http://schemas.microsoft.com/office/drawing/2014/main" id="{4C5F2FE8-AF38-43A2-88E6-EC891BCD1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26" y="160811"/>
              <a:ext cx="714376" cy="603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SDG 7">
              <a:extLst>
                <a:ext uri="{FF2B5EF4-FFF2-40B4-BE49-F238E27FC236}">
                  <a16:creationId xmlns:a16="http://schemas.microsoft.com/office/drawing/2014/main" id="{58C0DE72-7838-4E10-A624-6D3E07C12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611" y="160811"/>
              <a:ext cx="609600" cy="5699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184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4EA1A9-AE4D-40FA-B655-21BFCFA0AACF}"/>
              </a:ext>
            </a:extLst>
          </p:cNvPr>
          <p:cNvPicPr/>
          <p:nvPr/>
        </p:nvPicPr>
        <p:blipFill rotWithShape="1">
          <a:blip r:embed="rId3"/>
          <a:srcRect l="17129" t="18666" r="33025" b="11337"/>
          <a:stretch/>
        </p:blipFill>
        <p:spPr bwMode="auto">
          <a:xfrm>
            <a:off x="943937" y="1260910"/>
            <a:ext cx="8200063" cy="4773442"/>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91B56D7-5482-44D7-9409-D8B165036AF8}"/>
              </a:ext>
            </a:extLst>
          </p:cNvPr>
          <p:cNvSpPr/>
          <p:nvPr/>
        </p:nvSpPr>
        <p:spPr>
          <a:xfrm>
            <a:off x="255070" y="341146"/>
            <a:ext cx="8633860" cy="615553"/>
          </a:xfrm>
          <a:prstGeom prst="rect">
            <a:avLst/>
          </a:prstGeom>
        </p:spPr>
        <p:txBody>
          <a:bodyPr wrap="square">
            <a:spAutoFit/>
          </a:bodyPr>
          <a:lstStyle/>
          <a:p>
            <a:pPr algn="just">
              <a:buClr>
                <a:schemeClr val="accent1"/>
              </a:buClr>
            </a:pPr>
            <a:r>
              <a:rPr lang="en-US" sz="1700" b="1" dirty="0">
                <a:solidFill>
                  <a:schemeClr val="accent1"/>
                </a:solidFill>
              </a:rPr>
              <a:t>ESCWA Framework for the Water-energy nexus within the context of the 2030 Agenda for sustainable development</a:t>
            </a:r>
            <a:endParaRPr lang="en-US" sz="1700" b="1" dirty="0"/>
          </a:p>
        </p:txBody>
      </p:sp>
      <p:sp>
        <p:nvSpPr>
          <p:cNvPr id="4" name="Rectangle 3">
            <a:extLst>
              <a:ext uri="{FF2B5EF4-FFF2-40B4-BE49-F238E27FC236}">
                <a16:creationId xmlns:a16="http://schemas.microsoft.com/office/drawing/2014/main" id="{91B17EE3-6394-462B-800C-34C04DE9751E}"/>
              </a:ext>
            </a:extLst>
          </p:cNvPr>
          <p:cNvSpPr/>
          <p:nvPr/>
        </p:nvSpPr>
        <p:spPr>
          <a:xfrm>
            <a:off x="384313" y="6201397"/>
            <a:ext cx="8288049" cy="584775"/>
          </a:xfrm>
          <a:prstGeom prst="rect">
            <a:avLst/>
          </a:prstGeom>
          <a:solidFill>
            <a:schemeClr val="bg1"/>
          </a:solidFill>
        </p:spPr>
        <p:txBody>
          <a:bodyPr wrap="square">
            <a:spAutoFit/>
          </a:bodyPr>
          <a:lstStyle/>
          <a:p>
            <a:pPr algn="ctr"/>
            <a:r>
              <a:rPr lang="en-US" sz="1600" b="1" dirty="0"/>
              <a:t>Inclusive national development pursuing policies that embrace the principles of universality and inclusivity </a:t>
            </a:r>
          </a:p>
        </p:txBody>
      </p:sp>
    </p:spTree>
    <p:extLst>
      <p:ext uri="{BB962C8B-B14F-4D97-AF65-F5344CB8AC3E}">
        <p14:creationId xmlns:p14="http://schemas.microsoft.com/office/powerpoint/2010/main" val="333663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33F7AB-5BDE-415B-AE7A-4E3075AB60D2}"/>
              </a:ext>
            </a:extLst>
          </p:cNvPr>
          <p:cNvPicPr>
            <a:picLocks noChangeAspect="1"/>
          </p:cNvPicPr>
          <p:nvPr/>
        </p:nvPicPr>
        <p:blipFill>
          <a:blip r:embed="rId3"/>
          <a:stretch>
            <a:fillRect/>
          </a:stretch>
        </p:blipFill>
        <p:spPr>
          <a:xfrm>
            <a:off x="99392" y="90348"/>
            <a:ext cx="4184374" cy="66773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Subtitle 2">
            <a:extLst>
              <a:ext uri="{FF2B5EF4-FFF2-40B4-BE49-F238E27FC236}">
                <a16:creationId xmlns:a16="http://schemas.microsoft.com/office/drawing/2014/main" id="{CD0AB2C5-59F6-4AFA-9F4E-05BB6A0F9329}"/>
              </a:ext>
            </a:extLst>
          </p:cNvPr>
          <p:cNvSpPr txBox="1">
            <a:spLocks/>
          </p:cNvSpPr>
          <p:nvPr/>
        </p:nvSpPr>
        <p:spPr>
          <a:xfrm>
            <a:off x="269341" y="2438400"/>
            <a:ext cx="3159659" cy="2666294"/>
          </a:xfrm>
          <a:prstGeom prst="rect">
            <a:avLst/>
          </a:prstGeom>
        </p:spPr>
        <p:txBody>
          <a:bodyPr vert="horz" lIns="91440" tIns="45720" rIns="91440" bIns="45720" rtlCol="0" anchor="t">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914400" eaLnBrk="1" hangingPunct="1">
              <a:lnSpc>
                <a:spcPct val="90000"/>
              </a:lnSpc>
              <a:spcBef>
                <a:spcPts val="1000"/>
              </a:spcBef>
            </a:pPr>
            <a:endParaRPr lang="en-US" sz="1800" b="1" i="1" dirty="0">
              <a:solidFill>
                <a:srgbClr val="FFFFFF"/>
              </a:solidFill>
              <a:ea typeface="+mn-ea"/>
              <a:cs typeface="+mn-cs"/>
            </a:endParaRPr>
          </a:p>
          <a:p>
            <a:pPr algn="r" defTabSz="914400" eaLnBrk="1" hangingPunct="1">
              <a:lnSpc>
                <a:spcPct val="90000"/>
              </a:lnSpc>
              <a:spcBef>
                <a:spcPts val="1000"/>
              </a:spcBef>
            </a:pPr>
            <a:endParaRPr lang="en-US" sz="1800" dirty="0">
              <a:solidFill>
                <a:srgbClr val="FFFFFF"/>
              </a:solidFill>
              <a:ea typeface="+mn-ea"/>
              <a:cs typeface="+mn-cs"/>
            </a:endParaRPr>
          </a:p>
        </p:txBody>
      </p:sp>
      <p:sp>
        <p:nvSpPr>
          <p:cNvPr id="19" name="Title 1">
            <a:extLst>
              <a:ext uri="{FF2B5EF4-FFF2-40B4-BE49-F238E27FC236}">
                <a16:creationId xmlns:a16="http://schemas.microsoft.com/office/drawing/2014/main" id="{8BE23050-ADB4-4D98-99AA-DC6D00DDE4E7}"/>
              </a:ext>
            </a:extLst>
          </p:cNvPr>
          <p:cNvSpPr txBox="1">
            <a:spLocks/>
          </p:cNvSpPr>
          <p:nvPr/>
        </p:nvSpPr>
        <p:spPr>
          <a:xfrm>
            <a:off x="282731" y="381000"/>
            <a:ext cx="3667102" cy="1369151"/>
          </a:xfrm>
          <a:prstGeom prst="rect">
            <a:avLst/>
          </a:prstGeom>
        </p:spPr>
        <p:txBody>
          <a:bodyPr vert="horz" lIns="91440" tIns="45720" rIns="91440" bIns="45720" rtlCol="0" anchor="b">
            <a:normAutofit fontScale="92500"/>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defTabSz="914400" eaLnBrk="1" hangingPunct="1">
              <a:lnSpc>
                <a:spcPct val="90000"/>
              </a:lnSpc>
            </a:pPr>
            <a:r>
              <a:rPr lang="en-US" sz="4700" b="1" dirty="0">
                <a:solidFill>
                  <a:srgbClr val="FFFFFF"/>
                </a:solidFill>
                <a:ea typeface="+mj-ea"/>
                <a:cs typeface="+mj-cs"/>
              </a:rPr>
              <a:t>     ESCWA </a:t>
            </a:r>
          </a:p>
          <a:p>
            <a:pPr algn="l" defTabSz="914400" eaLnBrk="1" hangingPunct="1">
              <a:lnSpc>
                <a:spcPct val="90000"/>
              </a:lnSpc>
            </a:pPr>
            <a:r>
              <a:rPr lang="en-US" sz="4700" b="1" dirty="0">
                <a:solidFill>
                  <a:srgbClr val="FFFFFF"/>
                </a:solidFill>
                <a:ea typeface="+mj-ea"/>
                <a:cs typeface="+mj-cs"/>
              </a:rPr>
              <a:t>Core Functions</a:t>
            </a:r>
          </a:p>
        </p:txBody>
      </p:sp>
      <p:sp>
        <p:nvSpPr>
          <p:cNvPr id="21" name="Rectangle 20">
            <a:extLst>
              <a:ext uri="{FF2B5EF4-FFF2-40B4-BE49-F238E27FC236}">
                <a16:creationId xmlns:a16="http://schemas.microsoft.com/office/drawing/2014/main" id="{D99711AC-D8E3-4D2C-B9A1-D2B8B144443F}"/>
              </a:ext>
            </a:extLst>
          </p:cNvPr>
          <p:cNvSpPr/>
          <p:nvPr/>
        </p:nvSpPr>
        <p:spPr>
          <a:xfrm>
            <a:off x="228600" y="1752600"/>
            <a:ext cx="3733800" cy="4896212"/>
          </a:xfrm>
          <a:prstGeom prst="rect">
            <a:avLst/>
          </a:prstGeom>
        </p:spPr>
        <p:txBody>
          <a:bodyPr wrap="square">
            <a:spAutoFit/>
          </a:bodyPr>
          <a:lstStyle/>
          <a:p>
            <a:endParaRPr lang="en-US" dirty="0">
              <a:solidFill>
                <a:schemeClr val="bg1"/>
              </a:solidFill>
            </a:endParaRPr>
          </a:p>
          <a:p>
            <a:pPr>
              <a:lnSpc>
                <a:spcPts val="1700"/>
              </a:lnSpc>
              <a:spcAft>
                <a:spcPts val="600"/>
              </a:spcAft>
            </a:pPr>
            <a:r>
              <a:rPr lang="en-US" sz="1600" i="1" dirty="0">
                <a:solidFill>
                  <a:schemeClr val="bg1"/>
                </a:solidFill>
              </a:rPr>
              <a:t>To serve as the:</a:t>
            </a:r>
          </a:p>
          <a:p>
            <a:pPr marL="285750" indent="-285750">
              <a:lnSpc>
                <a:spcPts val="1800"/>
              </a:lnSpc>
              <a:spcAft>
                <a:spcPts val="1200"/>
              </a:spcAft>
              <a:buFont typeface="Arial" panose="020B0604020202020204" pitchFamily="34" charset="0"/>
              <a:buChar char="•"/>
            </a:pPr>
            <a:r>
              <a:rPr lang="en-US" b="1" dirty="0">
                <a:solidFill>
                  <a:srgbClr val="FFFF99"/>
                </a:solidFill>
              </a:rPr>
              <a:t>Think Tank</a:t>
            </a:r>
            <a:r>
              <a:rPr lang="en-US" dirty="0">
                <a:solidFill>
                  <a:srgbClr val="FFFF99"/>
                </a:solidFill>
              </a:rPr>
              <a:t> </a:t>
            </a:r>
            <a:r>
              <a:rPr lang="en-US" dirty="0">
                <a:solidFill>
                  <a:schemeClr val="bg1"/>
                </a:solidFill>
              </a:rPr>
              <a:t>of the Arab region – by undertaking innovative research and supporting quality data collection and analysis for evidence-based policy;</a:t>
            </a:r>
          </a:p>
          <a:p>
            <a:pPr marL="285750" indent="-285750">
              <a:lnSpc>
                <a:spcPts val="1800"/>
              </a:lnSpc>
              <a:spcAft>
                <a:spcPts val="1200"/>
              </a:spcAft>
              <a:buFont typeface="Arial" panose="020B0604020202020204" pitchFamily="34" charset="0"/>
              <a:buChar char="•"/>
            </a:pPr>
            <a:r>
              <a:rPr lang="en-US" b="1" dirty="0">
                <a:solidFill>
                  <a:srgbClr val="FFFF99"/>
                </a:solidFill>
              </a:rPr>
              <a:t>Advisor</a:t>
            </a:r>
            <a:r>
              <a:rPr lang="en-US" dirty="0">
                <a:solidFill>
                  <a:schemeClr val="bg1"/>
                </a:solidFill>
              </a:rPr>
              <a:t> to the Arab region – by providing regional, sub-regional and national capacity building and technical advisory services to member States; and</a:t>
            </a:r>
          </a:p>
          <a:p>
            <a:pPr marL="285750" indent="-285750">
              <a:lnSpc>
                <a:spcPts val="1800"/>
              </a:lnSpc>
              <a:spcAft>
                <a:spcPts val="1200"/>
              </a:spcAft>
              <a:buFont typeface="Arial" panose="020B0604020202020204" pitchFamily="34" charset="0"/>
              <a:buChar char="•"/>
            </a:pPr>
            <a:r>
              <a:rPr lang="en-US" b="1" dirty="0">
                <a:solidFill>
                  <a:srgbClr val="FFFF99"/>
                </a:solidFill>
              </a:rPr>
              <a:t>Voice</a:t>
            </a:r>
            <a:r>
              <a:rPr lang="en-US" b="1" dirty="0">
                <a:solidFill>
                  <a:schemeClr val="bg1"/>
                </a:solidFill>
              </a:rPr>
              <a:t> </a:t>
            </a:r>
            <a:r>
              <a:rPr lang="en-US" dirty="0">
                <a:solidFill>
                  <a:schemeClr val="bg1"/>
                </a:solidFill>
              </a:rPr>
              <a:t>of the Arab region – by creating regional platforms for deliberation and consensus building that feed global fora and transform the aspirations of Arab citizens into commitments for action.</a:t>
            </a:r>
          </a:p>
        </p:txBody>
      </p:sp>
      <p:cxnSp>
        <p:nvCxnSpPr>
          <p:cNvPr id="22" name="Straight Connector 21">
            <a:extLst>
              <a:ext uri="{FF2B5EF4-FFF2-40B4-BE49-F238E27FC236}">
                <a16:creationId xmlns:a16="http://schemas.microsoft.com/office/drawing/2014/main" id="{1DD9BA12-454A-4118-A709-0ED7CD6B947D}"/>
              </a:ext>
            </a:extLst>
          </p:cNvPr>
          <p:cNvCxnSpPr>
            <a:cxnSpLocks/>
          </p:cNvCxnSpPr>
          <p:nvPr/>
        </p:nvCxnSpPr>
        <p:spPr>
          <a:xfrm>
            <a:off x="265329" y="1828800"/>
            <a:ext cx="362087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F668F2D-349D-467A-BB33-BF90EDF805C1}"/>
              </a:ext>
            </a:extLst>
          </p:cNvPr>
          <p:cNvPicPr>
            <a:picLocks noChangeAspect="1"/>
          </p:cNvPicPr>
          <p:nvPr/>
        </p:nvPicPr>
        <p:blipFill>
          <a:blip r:embed="rId4"/>
          <a:stretch>
            <a:fillRect/>
          </a:stretch>
        </p:blipFill>
        <p:spPr>
          <a:xfrm>
            <a:off x="269341" y="216447"/>
            <a:ext cx="609602" cy="926554"/>
          </a:xfrm>
          <a:prstGeom prst="rect">
            <a:avLst/>
          </a:prstGeom>
        </p:spPr>
      </p:pic>
      <p:sp>
        <p:nvSpPr>
          <p:cNvPr id="17" name="Rectangle 16">
            <a:extLst>
              <a:ext uri="{FF2B5EF4-FFF2-40B4-BE49-F238E27FC236}">
                <a16:creationId xmlns:a16="http://schemas.microsoft.com/office/drawing/2014/main" id="{968B2006-5803-4B42-A384-D7C80355C28E}"/>
              </a:ext>
            </a:extLst>
          </p:cNvPr>
          <p:cNvSpPr/>
          <p:nvPr/>
        </p:nvSpPr>
        <p:spPr>
          <a:xfrm>
            <a:off x="4320495" y="442844"/>
            <a:ext cx="4631634" cy="6324808"/>
          </a:xfrm>
          <a:prstGeom prst="rect">
            <a:avLst/>
          </a:prstGeom>
        </p:spPr>
        <p:txBody>
          <a:bodyPr wrap="square">
            <a:spAutoFit/>
          </a:bodyPr>
          <a:lstStyle/>
          <a:p>
            <a:pPr marL="285750" indent="-285750" algn="just">
              <a:buClr>
                <a:schemeClr val="accent1"/>
              </a:buClr>
              <a:buFont typeface="Wingdings" panose="05000000000000000000" pitchFamily="2" charset="2"/>
              <a:buChar char="§"/>
            </a:pPr>
            <a:r>
              <a:rPr lang="en-US" sz="1500" dirty="0">
                <a:latin typeface="Arial" panose="020B0604020202020204" pitchFamily="34" charset="0"/>
                <a:cs typeface="Arial" panose="020B0604020202020204" pitchFamily="34" charset="0"/>
              </a:rPr>
              <a:t>Scale up actions in support of SDG7 achievement and intensify engagement through support to VNRs and other outreach platforms. </a:t>
            </a:r>
          </a:p>
          <a:p>
            <a:pPr marL="285750" indent="-285750" algn="just">
              <a:buClr>
                <a:schemeClr val="accent1"/>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
            </a:pPr>
            <a:r>
              <a:rPr lang="en-US" sz="1500" dirty="0">
                <a:solidFill>
                  <a:srgbClr val="000000"/>
                </a:solidFill>
                <a:latin typeface="Arial" panose="020B0604020202020204" pitchFamily="34" charset="0"/>
                <a:cs typeface="Arial" panose="020B0604020202020204" pitchFamily="34" charset="0"/>
              </a:rPr>
              <a:t>Vehicle the priorities of the region to the global level through the: HLPF, Regional and International Forums, TAG SDG7, UN-Energy. </a:t>
            </a:r>
          </a:p>
          <a:p>
            <a:pPr marL="285750" indent="-285750" algn="just">
              <a:buClr>
                <a:schemeClr val="accent1"/>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en-US" sz="1500" dirty="0">
                <a:latin typeface="Arial" panose="020B0604020202020204" pitchFamily="34" charset="0"/>
                <a:cs typeface="Arial" panose="020B0604020202020204" pitchFamily="34" charset="0"/>
              </a:rPr>
              <a:t>Partner with SDG7 Custodian agencies on the SDG7 Global Report and develop the “SDG7 Tracking Report for the Arab Region.</a:t>
            </a:r>
          </a:p>
          <a:p>
            <a:pPr marL="285750" indent="-285750">
              <a:buClr>
                <a:schemeClr val="accent1"/>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buClr>
                <a:schemeClr val="accent1"/>
              </a:buClr>
              <a:buFont typeface="Wingdings" panose="05000000000000000000" pitchFamily="2" charset="2"/>
              <a:buChar char="§"/>
            </a:pPr>
            <a:r>
              <a:rPr lang="en-US" sz="1500" dirty="0">
                <a:solidFill>
                  <a:srgbClr val="000000"/>
                </a:solidFill>
                <a:latin typeface="Arial" panose="020B0604020202020204" pitchFamily="34" charset="0"/>
                <a:cs typeface="Arial" panose="020B0604020202020204" pitchFamily="34" charset="0"/>
              </a:rPr>
              <a:t>Develop Knowledge  exchange platform through ESCWA Committee on Energy and the ESCWA Expert Group on Fossil Fuels. </a:t>
            </a:r>
          </a:p>
          <a:p>
            <a:pPr marL="285750" indent="-285750" algn="just">
              <a:buClr>
                <a:schemeClr val="accent1"/>
              </a:buClr>
              <a:buFont typeface="Wingdings" panose="05000000000000000000" pitchFamily="2" charset="2"/>
              <a:buChar char="§"/>
            </a:pPr>
            <a:endParaRPr lang="en-US" sz="1500" dirty="0">
              <a:solidFill>
                <a:srgbClr val="000000"/>
              </a:solidFill>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
            </a:pPr>
            <a:r>
              <a:rPr lang="en-US" sz="1500" dirty="0">
                <a:latin typeface="Arial" panose="020B0604020202020204" pitchFamily="34" charset="0"/>
                <a:cs typeface="Arial" panose="020B0604020202020204" pitchFamily="34" charset="0"/>
              </a:rPr>
              <a:t>Develop Regional initiatives and projects on upscaling EE and promoting use of RE and trainings on tracking SDG7 indicators. </a:t>
            </a:r>
          </a:p>
          <a:p>
            <a:pPr marL="285750" indent="-285750" algn="just">
              <a:buClr>
                <a:schemeClr val="accent1"/>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
            </a:pPr>
            <a:r>
              <a:rPr lang="en-US" sz="1500" dirty="0">
                <a:latin typeface="Arial" panose="020B0604020202020204" pitchFamily="34" charset="0"/>
                <a:cs typeface="Arial" panose="020B0604020202020204" pitchFamily="34" charset="0"/>
              </a:rPr>
              <a:t>Establish jointly with </a:t>
            </a:r>
            <a:r>
              <a:rPr lang="en-US" sz="1500" dirty="0" err="1">
                <a:latin typeface="Arial" panose="020B0604020202020204" pitchFamily="34" charset="0"/>
                <a:cs typeface="Arial" panose="020B0604020202020204" pitchFamily="34" charset="0"/>
              </a:rPr>
              <a:t>SEforAll</a:t>
            </a:r>
            <a:r>
              <a:rPr lang="en-US" sz="1500" dirty="0">
                <a:latin typeface="Arial" panose="020B0604020202020204" pitchFamily="34" charset="0"/>
                <a:cs typeface="Arial" panose="020B0604020202020204" pitchFamily="34" charset="0"/>
              </a:rPr>
              <a:t> and </a:t>
            </a:r>
            <a:r>
              <a:rPr lang="en-US" sz="1500" dirty="0" err="1">
                <a:latin typeface="Arial" panose="020B0604020202020204" pitchFamily="34" charset="0"/>
                <a:cs typeface="Arial" panose="020B0604020202020204" pitchFamily="34" charset="0"/>
              </a:rPr>
              <a:t>IsDB</a:t>
            </a:r>
            <a:r>
              <a:rPr lang="en-US" sz="1500" dirty="0">
                <a:latin typeface="Arial" panose="020B0604020202020204" pitchFamily="34" charset="0"/>
                <a:cs typeface="Arial" panose="020B0604020202020204" pitchFamily="34" charset="0"/>
              </a:rPr>
              <a:t> the </a:t>
            </a:r>
            <a:r>
              <a:rPr lang="en-US" sz="1500" dirty="0" err="1">
                <a:latin typeface="Arial" panose="020B0604020202020204" pitchFamily="34" charset="0"/>
                <a:cs typeface="Arial" panose="020B0604020202020204" pitchFamily="34" charset="0"/>
              </a:rPr>
              <a:t>SEforAll</a:t>
            </a:r>
            <a:r>
              <a:rPr lang="en-US" sz="1500" dirty="0">
                <a:latin typeface="Arial" panose="020B0604020202020204" pitchFamily="34" charset="0"/>
                <a:cs typeface="Arial" panose="020B0604020202020204" pitchFamily="34" charset="0"/>
              </a:rPr>
              <a:t> Middle East Hub.</a:t>
            </a:r>
          </a:p>
          <a:p>
            <a:pPr marL="285750" indent="-285750" algn="just">
              <a:buClr>
                <a:schemeClr val="accent1"/>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85750" indent="-285750" algn="just">
              <a:buClr>
                <a:schemeClr val="accent1"/>
              </a:buClr>
              <a:buFont typeface="Wingdings" panose="05000000000000000000" pitchFamily="2" charset="2"/>
              <a:buChar char="§"/>
            </a:pPr>
            <a:r>
              <a:rPr lang="en-US" sz="1500" dirty="0">
                <a:latin typeface="Arial" panose="020B0604020202020204" pitchFamily="34" charset="0"/>
                <a:cs typeface="Arial" panose="020B0604020202020204" pitchFamily="34" charset="0"/>
              </a:rPr>
              <a:t>Implement field projects through an integrated approach that address natural resource management, reduce inequality, address climate change challenges. </a:t>
            </a:r>
          </a:p>
        </p:txBody>
      </p:sp>
    </p:spTree>
    <p:extLst>
      <p:ext uri="{BB962C8B-B14F-4D97-AF65-F5344CB8AC3E}">
        <p14:creationId xmlns:p14="http://schemas.microsoft.com/office/powerpoint/2010/main" val="67830449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042AF5-B92A-4689-85A0-78D932E3F708}"/>
              </a:ext>
            </a:extLst>
          </p:cNvPr>
          <p:cNvSpPr txBox="1">
            <a:spLocks/>
          </p:cNvSpPr>
          <p:nvPr/>
        </p:nvSpPr>
        <p:spPr>
          <a:xfrm>
            <a:off x="136672" y="1773816"/>
            <a:ext cx="5094849" cy="4956594"/>
          </a:xfrm>
          <a:prstGeom prst="rect">
            <a:avLst/>
          </a:prstGeom>
          <a:solidFill>
            <a:schemeClr val="accent3">
              <a:lumMod val="20000"/>
              <a:lumOff val="80000"/>
            </a:schemeClr>
          </a:solidFill>
        </p:spPr>
        <p:txBody>
          <a:bodyPr vert="horz" lIns="0" tIns="0" rIns="0" bIns="0"/>
          <a:lstStyle>
            <a:lvl1pPr marL="0" indent="0" algn="l" defTabSz="457189" rtl="0" eaLnBrk="0" fontAlgn="base" hangingPunct="0">
              <a:lnSpc>
                <a:spcPct val="100000"/>
              </a:lnSpc>
              <a:spcBef>
                <a:spcPts val="0"/>
              </a:spcBef>
              <a:spcAft>
                <a:spcPct val="0"/>
              </a:spcAft>
              <a:buFont typeface="Arial" charset="0"/>
              <a:buNone/>
              <a:defRPr sz="1800" b="0" kern="1200" cap="none" baseline="0">
                <a:solidFill>
                  <a:srgbClr val="595959"/>
                </a:solidFill>
                <a:latin typeface="Arial"/>
                <a:ea typeface="ＭＳ Ｐゴシック" charset="-128"/>
                <a:cs typeface="Arial"/>
              </a:defRPr>
            </a:lvl1pPr>
            <a:lvl2pPr marL="0" indent="0" algn="l" defTabSz="457189" rtl="0" eaLnBrk="0" fontAlgn="base" hangingPunct="0">
              <a:lnSpc>
                <a:spcPct val="100000"/>
              </a:lnSpc>
              <a:spcBef>
                <a:spcPts val="0"/>
              </a:spcBef>
              <a:spcAft>
                <a:spcPct val="0"/>
              </a:spcAft>
              <a:buFont typeface="Arial" charset="0"/>
              <a:buNone/>
              <a:defRPr sz="1800" b="0" kern="1200" cap="all">
                <a:solidFill>
                  <a:srgbClr val="418FDE"/>
                </a:solidFill>
                <a:latin typeface="Arial"/>
                <a:ea typeface="ＭＳ Ｐゴシック" charset="-128"/>
                <a:cs typeface="Arial"/>
              </a:defRPr>
            </a:lvl2pPr>
            <a:lvl3pPr marL="0" indent="0" algn="l" defTabSz="457189" rtl="0" eaLnBrk="0" fontAlgn="base" hangingPunct="0">
              <a:lnSpc>
                <a:spcPct val="100000"/>
              </a:lnSpc>
              <a:spcBef>
                <a:spcPts val="0"/>
              </a:spcBef>
              <a:spcAft>
                <a:spcPct val="0"/>
              </a:spcAft>
              <a:buFont typeface="Arial" charset="0"/>
              <a:buNone/>
              <a:defRPr sz="1800" kern="1200" cap="all">
                <a:solidFill>
                  <a:srgbClr val="595959"/>
                </a:solidFill>
                <a:latin typeface=""/>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0" fontAlgn="base" latinLnBrk="0" hangingPunct="0">
              <a:lnSpc>
                <a:spcPct val="100000"/>
              </a:lnSpc>
              <a:spcBef>
                <a:spcPts val="0"/>
              </a:spcBef>
              <a:spcAft>
                <a:spcPts val="600"/>
              </a:spcAft>
              <a:buClrTx/>
              <a:buSzTx/>
              <a:buFont typeface="Arial" charset="0"/>
              <a:buNone/>
              <a:tabLst/>
              <a:defRPr/>
            </a:pPr>
            <a:r>
              <a:rPr kumimoji="0" lang="en-US" sz="1800" b="1" i="0" u="none" strike="noStrike" kern="1200" cap="none" spc="0" normalizeH="0" baseline="0" noProof="0" dirty="0">
                <a:ln>
                  <a:noFill/>
                </a:ln>
                <a:solidFill>
                  <a:srgbClr val="4F81BD"/>
                </a:solidFill>
                <a:effectLst/>
                <a:uLnTx/>
                <a:uFillTx/>
                <a:latin typeface="Arial"/>
                <a:ea typeface="ＭＳ Ｐゴシック" charset="-128"/>
                <a:cs typeface="Arial"/>
              </a:rPr>
              <a:t>Priority Actions</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Develop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suitable/proactive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policies &amp; institutional frameworks and ensure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long term commitment </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Reform</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domestic energy and water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pricing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and utility market </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Manage natural resources more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sustainabl</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y </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Boost economic</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 diversification</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&amp; boost energy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productivity</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Increase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private sector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involvement</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Develop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local manufacturing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of clean energy technologies components</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Enhance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interregional cooperation</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grid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interconnectio</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n and share/learn from best practices.</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Develop institutional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capacity</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transparency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and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accountability</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Strengthen local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governance</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and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communication</a:t>
            </a:r>
          </a:p>
          <a:p>
            <a:pPr marL="342900" marR="0" lvl="0" indent="-342900" algn="l" defTabSz="457189" rtl="0" eaLnBrk="0" fontAlgn="base" latinLnBrk="0" hangingPunct="0">
              <a:lnSpc>
                <a:spcPct val="100000"/>
              </a:lnSpc>
              <a:spcBef>
                <a:spcPts val="0"/>
              </a:spcBef>
              <a:spcAft>
                <a:spcPts val="600"/>
              </a:spcAft>
              <a:buClr>
                <a:srgbClr val="1F497D"/>
              </a:buClr>
              <a:buSzTx/>
              <a:buFont typeface="+mj-lt"/>
              <a:buAutoNum type="arabicPeriod"/>
              <a:tabLst/>
              <a:defRPr/>
            </a:pP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Reinforce the role of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Civil Society</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Gender equality </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and </a:t>
            </a:r>
            <a:r>
              <a:rPr kumimoji="0" lang="en-US" sz="1500" b="1" i="0" u="none" strike="noStrike" kern="1200" cap="none" spc="0" normalizeH="0" baseline="0" noProof="0" dirty="0">
                <a:ln>
                  <a:noFill/>
                </a:ln>
                <a:solidFill>
                  <a:prstClr val="black"/>
                </a:solidFill>
                <a:effectLst/>
                <a:uLnTx/>
                <a:uFillTx/>
                <a:latin typeface="Arial"/>
                <a:ea typeface="ＭＳ Ｐゴシック" charset="-128"/>
                <a:cs typeface="Arial"/>
              </a:rPr>
              <a:t>stakeholder engagement</a:t>
            </a:r>
            <a:r>
              <a:rPr kumimoji="0" lang="en-US" sz="1500" b="0" i="0" u="none" strike="noStrike" kern="1200" cap="none" spc="0" normalizeH="0" baseline="0" noProof="0" dirty="0">
                <a:ln>
                  <a:noFill/>
                </a:ln>
                <a:solidFill>
                  <a:prstClr val="black"/>
                </a:solidFill>
                <a:effectLst/>
                <a:uLnTx/>
                <a:uFillTx/>
                <a:latin typeface="Arial"/>
                <a:ea typeface="ＭＳ Ｐゴシック" charset="-128"/>
                <a:cs typeface="Arial"/>
              </a:rPr>
              <a:t>.</a:t>
            </a:r>
          </a:p>
        </p:txBody>
      </p:sp>
      <p:sp>
        <p:nvSpPr>
          <p:cNvPr id="7" name="Text Placeholder 3">
            <a:extLst>
              <a:ext uri="{FF2B5EF4-FFF2-40B4-BE49-F238E27FC236}">
                <a16:creationId xmlns:a16="http://schemas.microsoft.com/office/drawing/2014/main" id="{93DC593B-3AA1-4CEB-83A9-D4AE44808C5F}"/>
              </a:ext>
            </a:extLst>
          </p:cNvPr>
          <p:cNvSpPr txBox="1">
            <a:spLocks/>
          </p:cNvSpPr>
          <p:nvPr/>
        </p:nvSpPr>
        <p:spPr>
          <a:xfrm>
            <a:off x="5359112" y="2286665"/>
            <a:ext cx="3546763" cy="3286125"/>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p:spPr>
        <p:txBody>
          <a:bodyPr vert="horz" lIns="0" tIns="0" rIns="0" bIns="0"/>
          <a:lstStyle>
            <a:lvl1pPr marL="0" indent="0" algn="l" defTabSz="457189" rtl="0" eaLnBrk="0" fontAlgn="base" hangingPunct="0">
              <a:lnSpc>
                <a:spcPct val="100000"/>
              </a:lnSpc>
              <a:spcBef>
                <a:spcPts val="0"/>
              </a:spcBef>
              <a:spcAft>
                <a:spcPct val="0"/>
              </a:spcAft>
              <a:buFont typeface="Arial" charset="0"/>
              <a:buNone/>
              <a:defRPr sz="1800" b="0" kern="1200" cap="none" baseline="0">
                <a:solidFill>
                  <a:srgbClr val="595959"/>
                </a:solidFill>
                <a:latin typeface="Arial"/>
                <a:ea typeface="ＭＳ Ｐゴシック" charset="-128"/>
                <a:cs typeface="Arial"/>
              </a:defRPr>
            </a:lvl1pPr>
            <a:lvl2pPr marL="0" indent="0" algn="l" defTabSz="457189" rtl="0" eaLnBrk="0" fontAlgn="base" hangingPunct="0">
              <a:lnSpc>
                <a:spcPct val="100000"/>
              </a:lnSpc>
              <a:spcBef>
                <a:spcPts val="0"/>
              </a:spcBef>
              <a:spcAft>
                <a:spcPct val="0"/>
              </a:spcAft>
              <a:buFont typeface="Arial" charset="0"/>
              <a:buNone/>
              <a:defRPr sz="1800" b="0" kern="1200" cap="all">
                <a:solidFill>
                  <a:srgbClr val="418FDE"/>
                </a:solidFill>
                <a:latin typeface="Arial"/>
                <a:ea typeface="ＭＳ Ｐゴシック" charset="-128"/>
                <a:cs typeface="Arial"/>
              </a:defRPr>
            </a:lvl2pPr>
            <a:lvl3pPr marL="0" indent="0" algn="l" defTabSz="457189" rtl="0" eaLnBrk="0" fontAlgn="base" hangingPunct="0">
              <a:lnSpc>
                <a:spcPct val="100000"/>
              </a:lnSpc>
              <a:spcBef>
                <a:spcPts val="0"/>
              </a:spcBef>
              <a:spcAft>
                <a:spcPct val="0"/>
              </a:spcAft>
              <a:buFont typeface="Arial" charset="0"/>
              <a:buNone/>
              <a:defRPr sz="1800" kern="1200" cap="all">
                <a:solidFill>
                  <a:srgbClr val="595959"/>
                </a:solidFill>
                <a:latin typeface=""/>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0" fontAlgn="base" latinLnBrk="0" hangingPunct="0">
              <a:lnSpc>
                <a:spcPct val="100000"/>
              </a:lnSpc>
              <a:spcBef>
                <a:spcPts val="0"/>
              </a:spcBef>
              <a:spcAft>
                <a:spcPts val="600"/>
              </a:spcAft>
              <a:buClrTx/>
              <a:buSzTx/>
              <a:buFont typeface="Arial" charset="0"/>
              <a:buNone/>
              <a:tabLst/>
              <a:defRPr/>
            </a:pPr>
            <a:r>
              <a:rPr kumimoji="0" lang="en-US" sz="1800" b="1" i="0" u="none" strike="noStrike" kern="1200" cap="none" spc="0" normalizeH="0" baseline="0" noProof="0" dirty="0">
                <a:ln>
                  <a:noFill/>
                </a:ln>
                <a:solidFill>
                  <a:srgbClr val="4F81BD"/>
                </a:solidFill>
                <a:effectLst/>
                <a:uLnTx/>
                <a:uFillTx/>
                <a:latin typeface="Arial"/>
                <a:ea typeface="ＭＳ Ｐゴシック" charset="-128"/>
                <a:cs typeface="Arial"/>
              </a:rPr>
              <a:t>Means of Implementation</a:t>
            </a:r>
          </a:p>
          <a:p>
            <a:pPr marL="342900" marR="0" lvl="0" indent="-342900" algn="l" defTabSz="457189" rtl="0" eaLnBrk="0" fontAlgn="base" latinLnBrk="0" hangingPunct="0">
              <a:lnSpc>
                <a:spcPct val="100000"/>
              </a:lnSpc>
              <a:spcBef>
                <a:spcPts val="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Promote </a:t>
            </a:r>
            <a:r>
              <a:rPr kumimoji="0" lang="en-US" sz="1600" b="1" i="0" u="none" strike="noStrike" kern="1200" cap="none" spc="0" normalizeH="0" baseline="0" noProof="0" dirty="0">
                <a:ln>
                  <a:noFill/>
                </a:ln>
                <a:solidFill>
                  <a:prstClr val="black"/>
                </a:solidFill>
                <a:effectLst/>
                <a:uLnTx/>
                <a:uFillTx/>
                <a:latin typeface="Arial"/>
                <a:ea typeface="ＭＳ Ｐゴシック" charset="-128"/>
                <a:cs typeface="Arial"/>
              </a:rPr>
              <a:t>investments</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 in clean technologies / financial market &amp; local market enablement</a:t>
            </a:r>
          </a:p>
          <a:p>
            <a:pPr marL="342900" marR="0" lvl="0" indent="-342900" algn="l" defTabSz="457189" rtl="0" eaLnBrk="0" fontAlgn="base" latinLnBrk="0" hangingPunct="0">
              <a:lnSpc>
                <a:spcPct val="100000"/>
              </a:lnSpc>
              <a:spcBef>
                <a:spcPts val="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Develop/reinforce </a:t>
            </a:r>
            <a:r>
              <a:rPr kumimoji="0" lang="en-US" sz="1600" b="1" i="0" u="none" strike="noStrike" kern="1200" cap="none" spc="0" normalizeH="0" baseline="0" noProof="0" dirty="0">
                <a:ln>
                  <a:noFill/>
                </a:ln>
                <a:solidFill>
                  <a:prstClr val="black"/>
                </a:solidFill>
                <a:effectLst/>
                <a:uLnTx/>
                <a:uFillTx/>
                <a:latin typeface="Arial"/>
                <a:ea typeface="ＭＳ Ｐゴシック" charset="-128"/>
                <a:cs typeface="Arial"/>
              </a:rPr>
              <a:t>technology </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dissemination &amp; Research and Innovation</a:t>
            </a:r>
          </a:p>
          <a:p>
            <a:pPr marL="342900" marR="0" lvl="0" indent="-342900" algn="l" defTabSz="457189" rtl="0" eaLnBrk="0" fontAlgn="base" latinLnBrk="0" hangingPunct="0">
              <a:lnSpc>
                <a:spcPct val="100000"/>
              </a:lnSpc>
              <a:spcBef>
                <a:spcPts val="0"/>
              </a:spcBef>
              <a:spcAft>
                <a:spcPts val="6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Initiate/ reinforce </a:t>
            </a:r>
            <a:r>
              <a:rPr kumimoji="0" lang="en-US" sz="1600" b="1" i="0" u="none" strike="noStrike" kern="1200" cap="none" spc="0" normalizeH="0" baseline="0" noProof="0" dirty="0">
                <a:ln>
                  <a:noFill/>
                </a:ln>
                <a:solidFill>
                  <a:prstClr val="black"/>
                </a:solidFill>
                <a:effectLst/>
                <a:uLnTx/>
                <a:uFillTx/>
                <a:latin typeface="Arial"/>
                <a:ea typeface="ＭＳ Ｐゴシック" charset="-128"/>
                <a:cs typeface="Arial"/>
              </a:rPr>
              <a:t>capacity building </a:t>
            </a:r>
            <a:r>
              <a:rPr kumimoji="0" lang="en-US" sz="1600" b="0" i="0" u="none" strike="noStrike" kern="1200" cap="none" spc="0" normalizeH="0" baseline="0" noProof="0" dirty="0">
                <a:ln>
                  <a:noFill/>
                </a:ln>
                <a:solidFill>
                  <a:prstClr val="black"/>
                </a:solidFill>
                <a:effectLst/>
                <a:uLnTx/>
                <a:uFillTx/>
                <a:latin typeface="Arial"/>
                <a:ea typeface="ＭＳ Ｐゴシック" charset="-128"/>
                <a:cs typeface="Arial"/>
              </a:rPr>
              <a:t>programs</a:t>
            </a:r>
            <a:endParaRPr kumimoji="0" lang="en-US" sz="1800" b="0" i="0" u="none" strike="noStrike" kern="1200" cap="none" spc="0" normalizeH="0" baseline="0" noProof="0" dirty="0">
              <a:ln>
                <a:noFill/>
              </a:ln>
              <a:solidFill>
                <a:prstClr val="black"/>
              </a:solidFill>
              <a:effectLst/>
              <a:uLnTx/>
              <a:uFillTx/>
              <a:latin typeface="Arial"/>
              <a:ea typeface="ＭＳ Ｐゴシック" charset="-128"/>
              <a:cs typeface="Arial"/>
            </a:endParaRPr>
          </a:p>
          <a:p>
            <a:pPr marL="342900" marR="0" lvl="0" indent="-342900" algn="l" defTabSz="457189" rtl="0" eaLnBrk="0" fontAlgn="base" latinLnBrk="0" hangingPunct="0">
              <a:lnSpc>
                <a:spcPct val="100000"/>
              </a:lnSpc>
              <a:spcBef>
                <a:spcPts val="0"/>
              </a:spcBef>
              <a:spcAft>
                <a:spcPts val="600"/>
              </a:spcAft>
              <a:buClrTx/>
              <a:buSzTx/>
              <a:buFont typeface="Wingdings" panose="05000000000000000000" pitchFamily="2" charset="2"/>
              <a:buChar char="Ø"/>
              <a:tabLst/>
              <a:defRPr/>
            </a:pPr>
            <a:r>
              <a:rPr kumimoji="0" lang="en-US" sz="1600" i="0" u="none" strike="noStrike" kern="1200" cap="none" spc="0" normalizeH="0" baseline="0" noProof="0" dirty="0">
                <a:ln>
                  <a:noFill/>
                </a:ln>
                <a:solidFill>
                  <a:schemeClr val="tx1"/>
                </a:solidFill>
                <a:effectLst/>
                <a:uLnTx/>
                <a:uFillTx/>
                <a:latin typeface="Arial"/>
                <a:ea typeface="ＭＳ Ｐゴシック" charset="-128"/>
                <a:cs typeface="Arial"/>
              </a:rPr>
              <a:t>Develop/reinforce </a:t>
            </a:r>
            <a:r>
              <a:rPr kumimoji="0" lang="en-US" sz="1600" b="1" i="0" u="none" strike="noStrike" kern="1200" cap="none" spc="0" normalizeH="0" baseline="0" noProof="0" dirty="0">
                <a:ln>
                  <a:noFill/>
                </a:ln>
                <a:solidFill>
                  <a:schemeClr val="tx1"/>
                </a:solidFill>
                <a:effectLst/>
                <a:uLnTx/>
                <a:uFillTx/>
                <a:latin typeface="Arial"/>
                <a:ea typeface="ＭＳ Ｐゴシック" charset="-128"/>
                <a:cs typeface="Arial"/>
              </a:rPr>
              <a:t>energy data, indicators</a:t>
            </a:r>
            <a:r>
              <a:rPr kumimoji="0" lang="en-US" sz="1600" i="0" u="none" strike="noStrike" kern="1200" cap="none" spc="0" normalizeH="0" baseline="0" noProof="0" dirty="0">
                <a:ln>
                  <a:noFill/>
                </a:ln>
                <a:solidFill>
                  <a:schemeClr val="tx1"/>
                </a:solidFill>
                <a:effectLst/>
                <a:uLnTx/>
                <a:uFillTx/>
                <a:latin typeface="Arial"/>
                <a:ea typeface="ＭＳ Ｐゴシック" charset="-128"/>
                <a:cs typeface="Arial"/>
              </a:rPr>
              <a:t> and analysis systems</a:t>
            </a:r>
            <a:endParaRPr kumimoji="0" lang="en-US" sz="1800" i="0" u="none" strike="noStrike" kern="1200" cap="none" spc="0" normalizeH="0" baseline="0" noProof="0" dirty="0">
              <a:ln>
                <a:noFill/>
              </a:ln>
              <a:solidFill>
                <a:schemeClr val="tx1"/>
              </a:solidFill>
              <a:effectLst/>
              <a:uLnTx/>
              <a:uFillTx/>
              <a:latin typeface="Arial"/>
              <a:ea typeface="ＭＳ Ｐゴシック" charset="-128"/>
              <a:cs typeface="Arial"/>
            </a:endParaRPr>
          </a:p>
        </p:txBody>
      </p:sp>
      <p:sp>
        <p:nvSpPr>
          <p:cNvPr id="10" name="Text Placeholder 2">
            <a:extLst>
              <a:ext uri="{FF2B5EF4-FFF2-40B4-BE49-F238E27FC236}">
                <a16:creationId xmlns:a16="http://schemas.microsoft.com/office/drawing/2014/main" id="{4F990025-A327-4349-BDC5-BE4E538601FA}"/>
              </a:ext>
            </a:extLst>
          </p:cNvPr>
          <p:cNvSpPr>
            <a:spLocks noGrp="1"/>
          </p:cNvSpPr>
          <p:nvPr>
            <p:ph type="body" sz="quarter" idx="10"/>
          </p:nvPr>
        </p:nvSpPr>
        <p:spPr bwMode="auto">
          <a:xfrm>
            <a:off x="288003" y="127591"/>
            <a:ext cx="8487287" cy="949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pPr>
            <a:r>
              <a:rPr lang="en-US" sz="1800" b="1" spc="50" dirty="0">
                <a:solidFill>
                  <a:schemeClr val="accent1"/>
                </a:solidFill>
                <a:latin typeface="Arial "/>
                <a:cs typeface="Arial" panose="020B0604020202020204" pitchFamily="34" charset="0"/>
              </a:rPr>
              <a:t>Key Policy Recommendations from the ESCWA preparatory meetings on energy, water and climate change for 2018 – 2019 AFSD and HLPF:</a:t>
            </a:r>
          </a:p>
        </p:txBody>
      </p:sp>
    </p:spTree>
    <p:extLst>
      <p:ext uri="{BB962C8B-B14F-4D97-AF65-F5344CB8AC3E}">
        <p14:creationId xmlns:p14="http://schemas.microsoft.com/office/powerpoint/2010/main" val="387245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1843C-330F-470C-A7F8-27DE5C238C8F}"/>
              </a:ext>
            </a:extLst>
          </p:cNvPr>
          <p:cNvSpPr>
            <a:spLocks noGrp="1"/>
          </p:cNvSpPr>
          <p:nvPr>
            <p:ph type="body" sz="quarter" idx="12"/>
          </p:nvPr>
        </p:nvSpPr>
        <p:spPr>
          <a:xfrm>
            <a:off x="2775312" y="4676966"/>
            <a:ext cx="2388871" cy="269875"/>
          </a:xfrm>
        </p:spPr>
        <p:txBody>
          <a:bodyPr/>
          <a:lstStyle/>
          <a:p>
            <a:r>
              <a:rPr lang="en-US" b="1" dirty="0">
                <a:solidFill>
                  <a:schemeClr val="bg1"/>
                </a:solidFill>
              </a:rPr>
              <a:t>THANK YOU</a:t>
            </a:r>
          </a:p>
        </p:txBody>
      </p:sp>
    </p:spTree>
    <p:extLst>
      <p:ext uri="{BB962C8B-B14F-4D97-AF65-F5344CB8AC3E}">
        <p14:creationId xmlns:p14="http://schemas.microsoft.com/office/powerpoint/2010/main" val="46498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45A5D4-EE07-7942-B21B-1DABBFFF19CE}"/>
              </a:ext>
            </a:extLst>
          </p:cNvPr>
          <p:cNvSpPr/>
          <p:nvPr/>
        </p:nvSpPr>
        <p:spPr>
          <a:xfrm>
            <a:off x="175161" y="147202"/>
            <a:ext cx="8814775" cy="13447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chemeClr val="tx1"/>
                </a:solidFill>
              </a:rPr>
              <a:t>SDG 7: affordable and clean energy in relation with other SDGs</a:t>
            </a:r>
          </a:p>
          <a:p>
            <a:pPr algn="ctr"/>
            <a:r>
              <a:rPr lang="en-GB" sz="1450" b="1" dirty="0">
                <a:solidFill>
                  <a:schemeClr val="tx2"/>
                </a:solidFill>
              </a:rPr>
              <a:t>7.1</a:t>
            </a:r>
            <a:r>
              <a:rPr lang="en-GB" sz="1450" dirty="0">
                <a:solidFill>
                  <a:schemeClr val="tx2"/>
                </a:solidFill>
              </a:rPr>
              <a:t> By 2030, ensure universal access to affordable, reliable and </a:t>
            </a:r>
            <a:r>
              <a:rPr lang="en-GB" sz="1450" b="1" dirty="0">
                <a:solidFill>
                  <a:schemeClr val="tx2"/>
                </a:solidFill>
              </a:rPr>
              <a:t>modern energy services</a:t>
            </a:r>
            <a:endParaRPr lang="en-NZ" sz="1450" b="1" dirty="0">
              <a:solidFill>
                <a:schemeClr val="tx2"/>
              </a:solidFill>
            </a:endParaRPr>
          </a:p>
          <a:p>
            <a:pPr algn="ctr"/>
            <a:r>
              <a:rPr lang="en-GB" sz="1450" b="1" dirty="0">
                <a:solidFill>
                  <a:schemeClr val="tx2"/>
                </a:solidFill>
              </a:rPr>
              <a:t>7.2</a:t>
            </a:r>
            <a:r>
              <a:rPr lang="en-GB" sz="1450" dirty="0">
                <a:solidFill>
                  <a:schemeClr val="tx2"/>
                </a:solidFill>
              </a:rPr>
              <a:t>  By 2030, increase substantially the share of </a:t>
            </a:r>
            <a:r>
              <a:rPr lang="en-GB" sz="1450" b="1" dirty="0">
                <a:solidFill>
                  <a:schemeClr val="tx2"/>
                </a:solidFill>
              </a:rPr>
              <a:t>renewable energy </a:t>
            </a:r>
            <a:r>
              <a:rPr lang="en-GB" sz="1450" dirty="0">
                <a:solidFill>
                  <a:schemeClr val="tx2"/>
                </a:solidFill>
              </a:rPr>
              <a:t>in the global energy mix</a:t>
            </a:r>
            <a:endParaRPr lang="en-NZ" sz="1450" dirty="0">
              <a:solidFill>
                <a:schemeClr val="tx2"/>
              </a:solidFill>
            </a:endParaRPr>
          </a:p>
          <a:p>
            <a:pPr algn="ctr"/>
            <a:r>
              <a:rPr lang="en-GB" sz="1450" b="1" dirty="0">
                <a:solidFill>
                  <a:schemeClr val="tx2"/>
                </a:solidFill>
              </a:rPr>
              <a:t>7.3</a:t>
            </a:r>
            <a:r>
              <a:rPr lang="en-GB" sz="1450" dirty="0">
                <a:solidFill>
                  <a:schemeClr val="tx2"/>
                </a:solidFill>
              </a:rPr>
              <a:t> By 2030, double the global rate of improvement in </a:t>
            </a:r>
            <a:r>
              <a:rPr lang="en-GB" sz="1450" b="1" dirty="0">
                <a:solidFill>
                  <a:schemeClr val="tx2"/>
                </a:solidFill>
              </a:rPr>
              <a:t>energy efficiency</a:t>
            </a:r>
            <a:endParaRPr lang="en-US" sz="1450" b="1" dirty="0">
              <a:solidFill>
                <a:schemeClr val="tx2"/>
              </a:solidFill>
            </a:endParaRPr>
          </a:p>
        </p:txBody>
      </p:sp>
      <p:grpSp>
        <p:nvGrpSpPr>
          <p:cNvPr id="2" name="Group 1">
            <a:extLst>
              <a:ext uri="{FF2B5EF4-FFF2-40B4-BE49-F238E27FC236}">
                <a16:creationId xmlns:a16="http://schemas.microsoft.com/office/drawing/2014/main" id="{31A0CF47-34D3-449F-BC59-564F6DF45211}"/>
              </a:ext>
            </a:extLst>
          </p:cNvPr>
          <p:cNvGrpSpPr/>
          <p:nvPr/>
        </p:nvGrpSpPr>
        <p:grpSpPr>
          <a:xfrm>
            <a:off x="282704" y="1688481"/>
            <a:ext cx="8593419" cy="4951276"/>
            <a:chOff x="160778" y="1688481"/>
            <a:chExt cx="8593419" cy="4951276"/>
          </a:xfrm>
        </p:grpSpPr>
        <p:sp>
          <p:nvSpPr>
            <p:cNvPr id="12" name="Snip Same Side Corner Rectangle 11">
              <a:extLst>
                <a:ext uri="{FF2B5EF4-FFF2-40B4-BE49-F238E27FC236}">
                  <a16:creationId xmlns:a16="http://schemas.microsoft.com/office/drawing/2014/main" id="{C806A4B0-B38E-2445-BFDF-FEE60952E437}"/>
                </a:ext>
              </a:extLst>
            </p:cNvPr>
            <p:cNvSpPr/>
            <p:nvPr/>
          </p:nvSpPr>
          <p:spPr>
            <a:xfrm>
              <a:off x="175162" y="2072640"/>
              <a:ext cx="1477668" cy="2849721"/>
            </a:xfrm>
            <a:prstGeom prst="snip2SameRect">
              <a:avLst/>
            </a:prstGeom>
            <a:solidFill>
              <a:srgbClr val="F1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Capacity building skills for low-carbon future.</a:t>
              </a:r>
            </a:p>
            <a:p>
              <a:pPr algn="ctr"/>
              <a:r>
                <a:rPr lang="en-US" sz="1600" dirty="0">
                  <a:solidFill>
                    <a:schemeClr val="tx1"/>
                  </a:solidFill>
                </a:rPr>
                <a:t>Low-Carbon education institutions</a:t>
              </a:r>
            </a:p>
          </p:txBody>
        </p:sp>
        <p:sp>
          <p:nvSpPr>
            <p:cNvPr id="14" name="Snip Same Side Corner Rectangle 13">
              <a:extLst>
                <a:ext uri="{FF2B5EF4-FFF2-40B4-BE49-F238E27FC236}">
                  <a16:creationId xmlns:a16="http://schemas.microsoft.com/office/drawing/2014/main" id="{46BC2FF1-F9F3-F649-A6F0-4F5E0DA75E04}"/>
                </a:ext>
              </a:extLst>
            </p:cNvPr>
            <p:cNvSpPr/>
            <p:nvPr/>
          </p:nvSpPr>
          <p:spPr>
            <a:xfrm>
              <a:off x="1828424" y="2069841"/>
              <a:ext cx="1544815" cy="2851520"/>
            </a:xfrm>
            <a:prstGeom prst="snip2SameRect">
              <a:avLst/>
            </a:prstGeom>
            <a:solidFill>
              <a:srgbClr val="F1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jobs and skills with adoption of  new energy  technologies</a:t>
              </a:r>
            </a:p>
          </p:txBody>
        </p:sp>
        <p:sp>
          <p:nvSpPr>
            <p:cNvPr id="15" name="Snip Same Side Corner Rectangle 14">
              <a:extLst>
                <a:ext uri="{FF2B5EF4-FFF2-40B4-BE49-F238E27FC236}">
                  <a16:creationId xmlns:a16="http://schemas.microsoft.com/office/drawing/2014/main" id="{A8E5F7AB-06FF-C941-8AB0-2E2EE288E775}"/>
                </a:ext>
              </a:extLst>
            </p:cNvPr>
            <p:cNvSpPr/>
            <p:nvPr/>
          </p:nvSpPr>
          <p:spPr>
            <a:xfrm>
              <a:off x="3575028" y="2080455"/>
              <a:ext cx="1639910" cy="2859334"/>
            </a:xfrm>
            <a:prstGeom prst="snip2SameRect">
              <a:avLst/>
            </a:prstGeom>
            <a:solidFill>
              <a:srgbClr val="F1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Energy efficiency &amp; distributed renewable energy deliver lower cost access wellbeing and economic services</a:t>
              </a:r>
            </a:p>
          </p:txBody>
        </p:sp>
        <p:sp>
          <p:nvSpPr>
            <p:cNvPr id="16" name="Snip Same Side Corner Rectangle 15">
              <a:extLst>
                <a:ext uri="{FF2B5EF4-FFF2-40B4-BE49-F238E27FC236}">
                  <a16:creationId xmlns:a16="http://schemas.microsoft.com/office/drawing/2014/main" id="{371493CB-945B-704A-9AA4-8E7EC3D44F40}"/>
                </a:ext>
              </a:extLst>
            </p:cNvPr>
            <p:cNvSpPr/>
            <p:nvPr/>
          </p:nvSpPr>
          <p:spPr>
            <a:xfrm>
              <a:off x="5432446" y="2079454"/>
              <a:ext cx="1557575" cy="2859335"/>
            </a:xfrm>
            <a:prstGeom prst="snip2SameRect">
              <a:avLst/>
            </a:prstGeom>
            <a:solidFill>
              <a:srgbClr val="F1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Direct reductions in GHGs from renewable energy and energy efficiency </a:t>
              </a:r>
            </a:p>
          </p:txBody>
        </p:sp>
        <p:sp>
          <p:nvSpPr>
            <p:cNvPr id="17" name="Snip Same Side Corner Rectangle 16">
              <a:extLst>
                <a:ext uri="{FF2B5EF4-FFF2-40B4-BE49-F238E27FC236}">
                  <a16:creationId xmlns:a16="http://schemas.microsoft.com/office/drawing/2014/main" id="{4DF43647-3F85-2F49-8288-9427C7C51797}"/>
                </a:ext>
              </a:extLst>
            </p:cNvPr>
            <p:cNvSpPr/>
            <p:nvPr/>
          </p:nvSpPr>
          <p:spPr>
            <a:xfrm>
              <a:off x="7196622" y="2080455"/>
              <a:ext cx="1557575" cy="2833035"/>
            </a:xfrm>
            <a:prstGeom prst="snip2SameRect">
              <a:avLst/>
            </a:prstGeom>
            <a:solidFill>
              <a:srgbClr val="F1F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Redeveloped  energy systems and institutions to deliver sustainability and SGD outcomes </a:t>
              </a:r>
            </a:p>
          </p:txBody>
        </p:sp>
        <p:sp>
          <p:nvSpPr>
            <p:cNvPr id="19" name="TextBox 18">
              <a:extLst>
                <a:ext uri="{FF2B5EF4-FFF2-40B4-BE49-F238E27FC236}">
                  <a16:creationId xmlns:a16="http://schemas.microsoft.com/office/drawing/2014/main" id="{566E7162-F773-6944-A651-7CC3896A12D7}"/>
                </a:ext>
              </a:extLst>
            </p:cNvPr>
            <p:cNvSpPr txBox="1"/>
            <p:nvPr/>
          </p:nvSpPr>
          <p:spPr>
            <a:xfrm>
              <a:off x="623563" y="1688481"/>
              <a:ext cx="7584622" cy="307777"/>
            </a:xfrm>
            <a:prstGeom prst="rect">
              <a:avLst/>
            </a:prstGeom>
            <a:noFill/>
          </p:spPr>
          <p:txBody>
            <a:bodyPr wrap="square" rtlCol="0">
              <a:spAutoFit/>
            </a:bodyPr>
            <a:lstStyle/>
            <a:p>
              <a:pPr algn="ctr"/>
              <a:r>
                <a:rPr lang="en-US" sz="1400" b="1" dirty="0"/>
                <a:t>Interlinkages</a:t>
              </a:r>
              <a:r>
                <a:rPr lang="en-US" sz="1400" dirty="0"/>
                <a:t> between </a:t>
              </a:r>
              <a:r>
                <a:rPr lang="en-US" sz="1400" b="1" dirty="0"/>
                <a:t>SDG7</a:t>
              </a:r>
              <a:r>
                <a:rPr lang="en-US" sz="1400" dirty="0"/>
                <a:t> and SDGs 4, 8, 10, 13 &amp;16 through a </a:t>
              </a:r>
              <a:r>
                <a:rPr lang="en-US" sz="1400" b="1" dirty="0"/>
                <a:t>RBA</a:t>
              </a:r>
            </a:p>
          </p:txBody>
        </p:sp>
        <p:sp>
          <p:nvSpPr>
            <p:cNvPr id="20" name="Bent Arrow 19">
              <a:extLst>
                <a:ext uri="{FF2B5EF4-FFF2-40B4-BE49-F238E27FC236}">
                  <a16:creationId xmlns:a16="http://schemas.microsoft.com/office/drawing/2014/main" id="{54C328D1-10D9-9446-AB50-B4C6A4AD2820}"/>
                </a:ext>
              </a:extLst>
            </p:cNvPr>
            <p:cNvSpPr/>
            <p:nvPr/>
          </p:nvSpPr>
          <p:spPr>
            <a:xfrm rot="5400000">
              <a:off x="8023933" y="1378027"/>
              <a:ext cx="187260" cy="1037145"/>
            </a:xfrm>
            <a:prstGeom prst="ben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a:extLst>
                <a:ext uri="{FF2B5EF4-FFF2-40B4-BE49-F238E27FC236}">
                  <a16:creationId xmlns:a16="http://schemas.microsoft.com/office/drawing/2014/main" id="{36789730-0F5F-264A-AAFF-B7A1FE71B151}"/>
                </a:ext>
              </a:extLst>
            </p:cNvPr>
            <p:cNvSpPr/>
            <p:nvPr/>
          </p:nvSpPr>
          <p:spPr>
            <a:xfrm rot="16200000" flipH="1">
              <a:off x="539645" y="1416497"/>
              <a:ext cx="167837" cy="925570"/>
            </a:xfrm>
            <a:prstGeom prst="ben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 descr="SDG - Goal 10">
              <a:hlinkClick r:id="rId2"/>
              <a:extLst>
                <a:ext uri="{FF2B5EF4-FFF2-40B4-BE49-F238E27FC236}">
                  <a16:creationId xmlns:a16="http://schemas.microsoft.com/office/drawing/2014/main" id="{4103E5ED-CF18-48D0-BF06-85C23FA90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28" y="5020118"/>
              <a:ext cx="1639910" cy="16100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DG - Goal 8">
              <a:hlinkClick r:id="rId4"/>
              <a:extLst>
                <a:ext uri="{FF2B5EF4-FFF2-40B4-BE49-F238E27FC236}">
                  <a16:creationId xmlns:a16="http://schemas.microsoft.com/office/drawing/2014/main" id="{FD76F97D-68AE-4448-BEC5-83A73833E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079" y="4994131"/>
              <a:ext cx="1610120" cy="16040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DG - Goal 16">
              <a:hlinkClick r:id="rId6"/>
              <a:extLst>
                <a:ext uri="{FF2B5EF4-FFF2-40B4-BE49-F238E27FC236}">
                  <a16:creationId xmlns:a16="http://schemas.microsoft.com/office/drawing/2014/main" id="{B7AC9F06-8779-4F57-B44A-C7FCF9FF51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2545" y="4996930"/>
              <a:ext cx="1505727" cy="16218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DG - Goal 13">
              <a:hlinkClick r:id="rId8"/>
              <a:extLst>
                <a:ext uri="{FF2B5EF4-FFF2-40B4-BE49-F238E27FC236}">
                  <a16:creationId xmlns:a16="http://schemas.microsoft.com/office/drawing/2014/main" id="{F6D49892-1734-4945-8757-2C45B1208A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2446" y="5015170"/>
              <a:ext cx="1579236" cy="16245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4">
              <a:hlinkClick r:id="rId10"/>
              <a:extLst>
                <a:ext uri="{FF2B5EF4-FFF2-40B4-BE49-F238E27FC236}">
                  <a16:creationId xmlns:a16="http://schemas.microsoft.com/office/drawing/2014/main" id="{059AC990-E0A0-4F8F-8342-4CA752EC1F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778" y="4979141"/>
              <a:ext cx="1545337" cy="16218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6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Placeholder 2">
            <a:extLst>
              <a:ext uri="{FF2B5EF4-FFF2-40B4-BE49-F238E27FC236}">
                <a16:creationId xmlns:a16="http://schemas.microsoft.com/office/drawing/2014/main" id="{632EB399-E6CB-4829-A877-974E170F27EE}"/>
              </a:ext>
            </a:extLst>
          </p:cNvPr>
          <p:cNvSpPr>
            <a:spLocks noGrp="1"/>
          </p:cNvSpPr>
          <p:nvPr>
            <p:ph type="body" sz="quarter" idx="10"/>
          </p:nvPr>
        </p:nvSpPr>
        <p:spPr bwMode="auto">
          <a:xfrm>
            <a:off x="1615180" y="722671"/>
            <a:ext cx="6919220" cy="785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00000"/>
              </a:lnSpc>
            </a:pPr>
            <a:r>
              <a:rPr lang="en-US" sz="2000" b="1" spc="50" dirty="0">
                <a:solidFill>
                  <a:schemeClr val="accent1"/>
                </a:solidFill>
                <a:latin typeface="Arial Black" panose="020B0A04020102020204" pitchFamily="34" charset="0"/>
                <a:cs typeface="Arial" panose="020B0604020202020204" pitchFamily="34" charset="0"/>
              </a:rPr>
              <a:t>Arab region key challenges: facts on the ground</a:t>
            </a:r>
          </a:p>
          <a:p>
            <a:pPr>
              <a:lnSpc>
                <a:spcPct val="100000"/>
              </a:lnSpc>
            </a:pPr>
            <a:endParaRPr lang="en-US" sz="1800" i="1" dirty="0">
              <a:solidFill>
                <a:schemeClr val="accent1"/>
              </a:solidFill>
              <a:latin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03EA0A0-5C58-4F93-B9EA-9B301473FA44}"/>
              </a:ext>
            </a:extLst>
          </p:cNvPr>
          <p:cNvSpPr>
            <a:spLocks noGrp="1"/>
          </p:cNvSpPr>
          <p:nvPr>
            <p:ph type="body" sz="quarter" idx="12"/>
          </p:nvPr>
        </p:nvSpPr>
        <p:spPr/>
        <p:txBody>
          <a:bodyPr/>
          <a:lstStyle/>
          <a:p>
            <a:endParaRPr lang="en-US"/>
          </a:p>
        </p:txBody>
      </p:sp>
      <p:sp>
        <p:nvSpPr>
          <p:cNvPr id="12" name="Rectangle 11">
            <a:extLst>
              <a:ext uri="{FF2B5EF4-FFF2-40B4-BE49-F238E27FC236}">
                <a16:creationId xmlns:a16="http://schemas.microsoft.com/office/drawing/2014/main" id="{94C95E86-0752-4B42-8BF6-210F9D9B1C6C}"/>
              </a:ext>
            </a:extLst>
          </p:cNvPr>
          <p:cNvSpPr/>
          <p:nvPr/>
        </p:nvSpPr>
        <p:spPr>
          <a:xfrm>
            <a:off x="1550816" y="1841085"/>
            <a:ext cx="7166464" cy="3754874"/>
          </a:xfrm>
          <a:prstGeom prst="rect">
            <a:avLst/>
          </a:prstGeom>
          <a:solidFill>
            <a:schemeClr val="bg1"/>
          </a:solidFill>
        </p:spPr>
        <p:txBody>
          <a:bodyPr wrap="square">
            <a:spAutoFit/>
          </a:bodyPr>
          <a:lstStyle/>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Natural resources unequally distributed</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High vulnerability to climate change</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Water scarcity </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Land degradation</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Food insecurity</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High dependency on fossil fuel </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Increasing vulnerability to international energy price fluctuations </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Subsidized prices for energy, electricity and water </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Limited access to finance and technology</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Armed conflict, regional instability and mass migration</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Undeveloped rural areas, mostly in the least developed countries</a:t>
            </a:r>
          </a:p>
          <a:p>
            <a:pPr marL="342900" indent="-342900">
              <a:buClr>
                <a:schemeClr val="accent1"/>
              </a:buClr>
              <a:buFont typeface="Arial" panose="020B0604020202020204" pitchFamily="34" charset="0"/>
              <a:buChar char="•"/>
            </a:pPr>
            <a:r>
              <a:rPr lang="en-US" sz="1700" dirty="0">
                <a:latin typeface="Arial" panose="020B0604020202020204" pitchFamily="34" charset="0"/>
                <a:cs typeface="Arial" panose="020B0604020202020204" pitchFamily="34" charset="0"/>
              </a:rPr>
              <a:t>Rising urbanization and unequal access to modern energy and basic services (education, healthcare, drinking water, decent jobs ...) are exacerbating the urban-rural divide</a:t>
            </a:r>
          </a:p>
        </p:txBody>
      </p:sp>
      <p:sp>
        <p:nvSpPr>
          <p:cNvPr id="7" name="Arrow: Right 6">
            <a:extLst>
              <a:ext uri="{FF2B5EF4-FFF2-40B4-BE49-F238E27FC236}">
                <a16:creationId xmlns:a16="http://schemas.microsoft.com/office/drawing/2014/main" id="{6D23F446-F09F-4B65-B350-4DD1B121A32A}"/>
              </a:ext>
            </a:extLst>
          </p:cNvPr>
          <p:cNvSpPr/>
          <p:nvPr/>
        </p:nvSpPr>
        <p:spPr>
          <a:xfrm rot="5400000">
            <a:off x="4901307" y="5494117"/>
            <a:ext cx="265815" cy="71238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358F9-6533-4433-98D9-F7F980011225}"/>
              </a:ext>
            </a:extLst>
          </p:cNvPr>
          <p:cNvSpPr/>
          <p:nvPr/>
        </p:nvSpPr>
        <p:spPr>
          <a:xfrm>
            <a:off x="888274" y="5983214"/>
            <a:ext cx="7741920" cy="64633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b="1" dirty="0">
                <a:solidFill>
                  <a:srgbClr val="0070C0"/>
                </a:solidFill>
              </a:rPr>
              <a:t>Inclusive and integrated approach for natural resource management and to build resilience to climate change </a:t>
            </a:r>
          </a:p>
        </p:txBody>
      </p:sp>
    </p:spTree>
    <p:extLst>
      <p:ext uri="{BB962C8B-B14F-4D97-AF65-F5344CB8AC3E}">
        <p14:creationId xmlns:p14="http://schemas.microsoft.com/office/powerpoint/2010/main" val="31475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253F61-743E-4187-AAAD-757358B2E6CF}"/>
              </a:ext>
            </a:extLst>
          </p:cNvPr>
          <p:cNvSpPr/>
          <p:nvPr/>
        </p:nvSpPr>
        <p:spPr>
          <a:xfrm>
            <a:off x="1523999" y="1087564"/>
            <a:ext cx="7620001" cy="400110"/>
          </a:xfrm>
          <a:prstGeom prst="rect">
            <a:avLst/>
          </a:prstGeom>
        </p:spPr>
        <p:txBody>
          <a:bodyPr wrap="square">
            <a:spAutoFit/>
          </a:bodyPr>
          <a:lstStyle/>
          <a:p>
            <a:pPr>
              <a:spcBef>
                <a:spcPts val="0"/>
              </a:spcBef>
              <a:spcAft>
                <a:spcPts val="1200"/>
              </a:spcAft>
            </a:pPr>
            <a:r>
              <a:rPr lang="en-GB" sz="2000" b="1" kern="100" dirty="0">
                <a:solidFill>
                  <a:srgbClr val="2F5496"/>
                </a:solidFill>
                <a:latin typeface="Calibri" panose="020F0502020204030204" pitchFamily="34" charset="0"/>
                <a:ea typeface="DengXian" panose="02010600030101010101" pitchFamily="2" charset="-122"/>
                <a:cs typeface="Arial" panose="020B0604020202020204" pitchFamily="34" charset="0"/>
              </a:rPr>
              <a:t>KEY FACTS IN NUMBERS – Are we on track in the ARAB REGION? </a:t>
            </a:r>
          </a:p>
        </p:txBody>
      </p:sp>
      <p:sp>
        <p:nvSpPr>
          <p:cNvPr id="7" name="Rectangle 6">
            <a:extLst>
              <a:ext uri="{FF2B5EF4-FFF2-40B4-BE49-F238E27FC236}">
                <a16:creationId xmlns:a16="http://schemas.microsoft.com/office/drawing/2014/main" id="{F60E3D3C-EEBD-43F8-A188-566D14CBC272}"/>
              </a:ext>
            </a:extLst>
          </p:cNvPr>
          <p:cNvSpPr/>
          <p:nvPr/>
        </p:nvSpPr>
        <p:spPr>
          <a:xfrm>
            <a:off x="192579" y="2430142"/>
            <a:ext cx="4048495" cy="4247317"/>
          </a:xfrm>
          <a:prstGeom prst="rect">
            <a:avLst/>
          </a:prstGeom>
        </p:spPr>
        <p:txBody>
          <a:bodyPr wrap="square">
            <a:spAutoFit/>
          </a:bodyPr>
          <a:lstStyle/>
          <a:p>
            <a:pPr marL="0" marR="0" algn="just">
              <a:spcBef>
                <a:spcPts val="0"/>
              </a:spcBef>
              <a:spcAft>
                <a:spcPts val="0"/>
              </a:spcAft>
            </a:pPr>
            <a:r>
              <a:rPr lang="en-US" b="1" kern="100" dirty="0">
                <a:solidFill>
                  <a:srgbClr val="0070C0"/>
                </a:solidFill>
                <a:latin typeface="+mj-lt"/>
                <a:ea typeface="DengXian" panose="02010600030101010101" pitchFamily="2" charset="-122"/>
              </a:rPr>
              <a:t>Electrification</a:t>
            </a:r>
            <a:endParaRPr lang="en-US" kern="100" dirty="0">
              <a:latin typeface="+mj-lt"/>
              <a:ea typeface="DengXian" panose="02010600030101010101" pitchFamily="2" charset="-122"/>
            </a:endParaRPr>
          </a:p>
          <a:p>
            <a:pPr marL="342900" marR="0" lvl="0" indent="-342900" algn="just">
              <a:spcBef>
                <a:spcPts val="0"/>
              </a:spcBef>
              <a:spcAft>
                <a:spcPts val="0"/>
              </a:spcAft>
              <a:buFont typeface="Arial" panose="020B0604020202020204" pitchFamily="34" charset="0"/>
              <a:buChar char="•"/>
            </a:pPr>
            <a:r>
              <a:rPr lang="en-US" b="1" kern="100" dirty="0">
                <a:solidFill>
                  <a:srgbClr val="000000"/>
                </a:solidFill>
                <a:latin typeface="+mj-lt"/>
                <a:ea typeface="DengXian" panose="02010600030101010101" pitchFamily="2" charset="-122"/>
              </a:rPr>
              <a:t>92.5 per cent </a:t>
            </a:r>
            <a:r>
              <a:rPr lang="en-US" kern="100" dirty="0">
                <a:solidFill>
                  <a:srgbClr val="000000"/>
                </a:solidFill>
                <a:latin typeface="+mj-lt"/>
                <a:ea typeface="DengXian" panose="02010600030101010101" pitchFamily="2" charset="-122"/>
              </a:rPr>
              <a:t>in the Arab region is electrified.</a:t>
            </a:r>
          </a:p>
          <a:p>
            <a:pPr marL="342900" marR="0" lvl="0" indent="-342900" algn="just">
              <a:spcBef>
                <a:spcPts val="0"/>
              </a:spcBef>
              <a:spcAft>
                <a:spcPts val="0"/>
              </a:spcAft>
              <a:buFont typeface="Arial" panose="020B0604020202020204" pitchFamily="34" charset="0"/>
              <a:buChar char="•"/>
            </a:pPr>
            <a:r>
              <a:rPr lang="en-US" b="1" kern="100" dirty="0">
                <a:solidFill>
                  <a:srgbClr val="000000"/>
                </a:solidFill>
                <a:latin typeface="+mj-lt"/>
                <a:ea typeface="DengXian" panose="02010600030101010101" pitchFamily="2" charset="-122"/>
              </a:rPr>
              <a:t>30 million</a:t>
            </a:r>
            <a:r>
              <a:rPr lang="en-US" kern="100" dirty="0">
                <a:solidFill>
                  <a:srgbClr val="000000"/>
                </a:solidFill>
                <a:latin typeface="+mj-lt"/>
                <a:ea typeface="DengXian" panose="02010600030101010101" pitchFamily="2" charset="-122"/>
              </a:rPr>
              <a:t> still remain without electricity access. Mainly in three LDCs with only </a:t>
            </a:r>
            <a:r>
              <a:rPr lang="en-US" b="1" kern="100" dirty="0">
                <a:solidFill>
                  <a:srgbClr val="000000"/>
                </a:solidFill>
                <a:latin typeface="+mj-lt"/>
                <a:ea typeface="DengXian" panose="02010600030101010101" pitchFamily="2" charset="-122"/>
              </a:rPr>
              <a:t>50% </a:t>
            </a:r>
            <a:r>
              <a:rPr lang="en-US" kern="100" dirty="0">
                <a:solidFill>
                  <a:srgbClr val="000000"/>
                </a:solidFill>
                <a:latin typeface="+mj-lt"/>
                <a:ea typeface="DengXian" panose="02010600030101010101" pitchFamily="2" charset="-122"/>
              </a:rPr>
              <a:t>deficit in rural. </a:t>
            </a:r>
            <a:endParaRPr lang="en-US" kern="100" dirty="0">
              <a:latin typeface="+mj-lt"/>
              <a:ea typeface="DengXian" panose="02010600030101010101" pitchFamily="2" charset="-122"/>
            </a:endParaRPr>
          </a:p>
          <a:p>
            <a:pPr marL="304800" marR="0" algn="just">
              <a:spcBef>
                <a:spcPts val="0"/>
              </a:spcBef>
              <a:spcAft>
                <a:spcPts val="0"/>
              </a:spcAft>
            </a:pPr>
            <a:r>
              <a:rPr lang="en-US" b="1" kern="100" dirty="0">
                <a:solidFill>
                  <a:srgbClr val="0070C0"/>
                </a:solidFill>
                <a:latin typeface="+mj-lt"/>
                <a:ea typeface="DengXian" panose="02010600030101010101" pitchFamily="2" charset="-122"/>
              </a:rPr>
              <a:t> </a:t>
            </a:r>
          </a:p>
          <a:p>
            <a:pPr marL="304800" marR="0" algn="just">
              <a:spcBef>
                <a:spcPts val="0"/>
              </a:spcBef>
              <a:spcAft>
                <a:spcPts val="0"/>
              </a:spcAft>
            </a:pPr>
            <a:endParaRPr lang="en-US" kern="100" dirty="0">
              <a:latin typeface="+mj-lt"/>
              <a:ea typeface="DengXian" panose="02010600030101010101" pitchFamily="2" charset="-122"/>
            </a:endParaRPr>
          </a:p>
          <a:p>
            <a:pPr marL="0" marR="0" algn="just">
              <a:spcBef>
                <a:spcPts val="0"/>
              </a:spcBef>
              <a:spcAft>
                <a:spcPts val="0"/>
              </a:spcAft>
            </a:pPr>
            <a:r>
              <a:rPr lang="en-US" b="1" kern="100" dirty="0">
                <a:solidFill>
                  <a:srgbClr val="0070C0"/>
                </a:solidFill>
                <a:latin typeface="+mj-lt"/>
                <a:ea typeface="DengXian" panose="02010600030101010101" pitchFamily="2" charset="-122"/>
              </a:rPr>
              <a:t>Clean cooking</a:t>
            </a:r>
            <a:endParaRPr lang="en-US" kern="100" dirty="0">
              <a:latin typeface="+mj-lt"/>
              <a:ea typeface="DengXian" panose="02010600030101010101" pitchFamily="2" charset="-122"/>
            </a:endParaRPr>
          </a:p>
          <a:p>
            <a:pPr marL="342900" marR="0" lvl="0" indent="-342900" algn="just">
              <a:spcBef>
                <a:spcPts val="0"/>
              </a:spcBef>
              <a:spcAft>
                <a:spcPts val="0"/>
              </a:spcAft>
              <a:buFont typeface="Arial" panose="020B0604020202020204" pitchFamily="34" charset="0"/>
              <a:buChar char="•"/>
            </a:pPr>
            <a:r>
              <a:rPr lang="en-US" kern="100" dirty="0">
                <a:solidFill>
                  <a:srgbClr val="000000"/>
                </a:solidFill>
                <a:latin typeface="+mj-lt"/>
                <a:ea typeface="DengXian" panose="02010600030101010101" pitchFamily="2" charset="-122"/>
              </a:rPr>
              <a:t>Access to CFTs is encouragingly high in the Arab region with </a:t>
            </a:r>
            <a:r>
              <a:rPr lang="en-GB" b="1" dirty="0"/>
              <a:t>90.3%</a:t>
            </a:r>
            <a:r>
              <a:rPr lang="en-GB" dirty="0"/>
              <a:t> in 2017.</a:t>
            </a:r>
          </a:p>
          <a:p>
            <a:pPr marL="342900" marR="0" lvl="0" indent="-342900" algn="just">
              <a:spcBef>
                <a:spcPts val="0"/>
              </a:spcBef>
              <a:spcAft>
                <a:spcPts val="0"/>
              </a:spcAft>
              <a:buFont typeface="Arial" panose="020B0604020202020204" pitchFamily="34" charset="0"/>
              <a:buChar char="•"/>
            </a:pPr>
            <a:r>
              <a:rPr lang="en-GB" b="1" kern="100" dirty="0">
                <a:solidFill>
                  <a:srgbClr val="000000"/>
                </a:solidFill>
                <a:latin typeface="+mj-lt"/>
                <a:ea typeface="DengXian" panose="02010600030101010101" pitchFamily="2" charset="-122"/>
              </a:rPr>
              <a:t>37.5 million </a:t>
            </a:r>
            <a:r>
              <a:rPr lang="en-GB" kern="100" dirty="0">
                <a:solidFill>
                  <a:srgbClr val="000000"/>
                </a:solidFill>
                <a:latin typeface="+mj-lt"/>
                <a:ea typeface="DengXian" panose="02010600030101010101" pitchFamily="2" charset="-122"/>
              </a:rPr>
              <a:t>people still lack access to CFTs, mainly in rural LDCs and conflict areas. </a:t>
            </a:r>
          </a:p>
        </p:txBody>
      </p:sp>
      <p:sp>
        <p:nvSpPr>
          <p:cNvPr id="2" name="Rectangle 1">
            <a:extLst>
              <a:ext uri="{FF2B5EF4-FFF2-40B4-BE49-F238E27FC236}">
                <a16:creationId xmlns:a16="http://schemas.microsoft.com/office/drawing/2014/main" id="{EAB16754-53B2-4D56-9137-F52C3A07ACD7}"/>
              </a:ext>
            </a:extLst>
          </p:cNvPr>
          <p:cNvSpPr/>
          <p:nvPr/>
        </p:nvSpPr>
        <p:spPr>
          <a:xfrm>
            <a:off x="4572000" y="2430142"/>
            <a:ext cx="4260150" cy="4370427"/>
          </a:xfrm>
          <a:prstGeom prst="rect">
            <a:avLst/>
          </a:prstGeom>
        </p:spPr>
        <p:txBody>
          <a:bodyPr wrap="square">
            <a:spAutoFit/>
          </a:bodyPr>
          <a:lstStyle/>
          <a:p>
            <a:pPr marL="0" marR="0" algn="just">
              <a:spcBef>
                <a:spcPts val="0"/>
              </a:spcBef>
              <a:spcAft>
                <a:spcPts val="0"/>
              </a:spcAft>
            </a:pPr>
            <a:r>
              <a:rPr lang="en-US" sz="1600" b="1" kern="100" dirty="0">
                <a:solidFill>
                  <a:srgbClr val="0070C0"/>
                </a:solidFill>
                <a:ea typeface="DengXian" panose="02010600030101010101" pitchFamily="2" charset="-122"/>
              </a:rPr>
              <a:t>Renewables</a:t>
            </a:r>
            <a:endParaRPr lang="en-US" sz="1600" kern="100" dirty="0">
              <a:ea typeface="DengXian" panose="02010600030101010101" pitchFamily="2" charset="-122"/>
            </a:endParaRPr>
          </a:p>
          <a:p>
            <a:pPr marL="342900" marR="0" lvl="0" indent="-342900" algn="just">
              <a:spcBef>
                <a:spcPts val="0"/>
              </a:spcBef>
              <a:spcAft>
                <a:spcPts val="0"/>
              </a:spcAft>
              <a:buFont typeface="Arial" panose="020B0604020202020204" pitchFamily="34" charset="0"/>
              <a:buChar char="•"/>
            </a:pPr>
            <a:r>
              <a:rPr lang="en-US" sz="1600" kern="100" dirty="0">
                <a:solidFill>
                  <a:srgbClr val="000000"/>
                </a:solidFill>
                <a:ea typeface="DengXian" panose="02010600030101010101" pitchFamily="2" charset="-122"/>
              </a:rPr>
              <a:t>RE share has been plateauing at around </a:t>
            </a:r>
            <a:r>
              <a:rPr lang="en-US" sz="1600" b="1" kern="100" dirty="0">
                <a:solidFill>
                  <a:srgbClr val="000000"/>
                </a:solidFill>
                <a:ea typeface="DengXian" panose="02010600030101010101" pitchFamily="2" charset="-122"/>
              </a:rPr>
              <a:t>10.2% </a:t>
            </a:r>
            <a:r>
              <a:rPr lang="en-US" sz="1600" kern="100" dirty="0">
                <a:solidFill>
                  <a:srgbClr val="000000"/>
                </a:solidFill>
                <a:ea typeface="DengXian" panose="02010600030101010101" pitchFamily="2" charset="-122"/>
              </a:rPr>
              <a:t>of the region total final energy consumption since 2010, </a:t>
            </a:r>
          </a:p>
          <a:p>
            <a:pPr marL="342900" marR="0" lvl="0" indent="-342900" algn="just">
              <a:spcBef>
                <a:spcPts val="0"/>
              </a:spcBef>
              <a:spcAft>
                <a:spcPts val="0"/>
              </a:spcAft>
              <a:buFont typeface="Arial" panose="020B0604020202020204" pitchFamily="34" charset="0"/>
              <a:buChar char="•"/>
            </a:pPr>
            <a:r>
              <a:rPr lang="en-US" sz="1600" kern="100" dirty="0">
                <a:solidFill>
                  <a:srgbClr val="000000"/>
                </a:solidFill>
                <a:ea typeface="DengXian" panose="02010600030101010101" pitchFamily="2" charset="-122"/>
              </a:rPr>
              <a:t>The share of Solar, Wind and hydro power lies at only </a:t>
            </a:r>
            <a:r>
              <a:rPr lang="en-US" sz="1600" b="1" kern="100" dirty="0">
                <a:solidFill>
                  <a:srgbClr val="000000"/>
                </a:solidFill>
                <a:ea typeface="DengXian" panose="02010600030101010101" pitchFamily="2" charset="-122"/>
              </a:rPr>
              <a:t>19%</a:t>
            </a:r>
            <a:r>
              <a:rPr lang="en-US" sz="1600" kern="100" dirty="0">
                <a:solidFill>
                  <a:srgbClr val="000000"/>
                </a:solidFill>
                <a:ea typeface="DengXian" panose="02010600030101010101" pitchFamily="2" charset="-122"/>
              </a:rPr>
              <a:t> of the region’s RE total.</a:t>
            </a:r>
          </a:p>
          <a:p>
            <a:pPr marL="0" marR="0" algn="just">
              <a:spcBef>
                <a:spcPts val="0"/>
              </a:spcBef>
              <a:spcAft>
                <a:spcPts val="0"/>
              </a:spcAft>
            </a:pPr>
            <a:endParaRPr lang="en-US" sz="1600" b="1" kern="100" dirty="0">
              <a:solidFill>
                <a:srgbClr val="0070C0"/>
              </a:solidFill>
              <a:ea typeface="DengXian" panose="02010600030101010101" pitchFamily="2" charset="-122"/>
            </a:endParaRPr>
          </a:p>
          <a:p>
            <a:pPr marL="0" marR="0" algn="just">
              <a:spcBef>
                <a:spcPts val="0"/>
              </a:spcBef>
              <a:spcAft>
                <a:spcPts val="0"/>
              </a:spcAft>
            </a:pPr>
            <a:endParaRPr lang="en-US" sz="1600" b="1" kern="100" dirty="0">
              <a:solidFill>
                <a:srgbClr val="0070C0"/>
              </a:solidFill>
              <a:ea typeface="DengXian" panose="02010600030101010101" pitchFamily="2" charset="-122"/>
            </a:endParaRPr>
          </a:p>
          <a:p>
            <a:pPr marL="0" marR="0" algn="just">
              <a:spcBef>
                <a:spcPts val="0"/>
              </a:spcBef>
              <a:spcAft>
                <a:spcPts val="0"/>
              </a:spcAft>
            </a:pPr>
            <a:r>
              <a:rPr lang="en-US" sz="1600" b="1" kern="100" dirty="0">
                <a:solidFill>
                  <a:srgbClr val="0070C0"/>
                </a:solidFill>
                <a:ea typeface="DengXian" panose="02010600030101010101" pitchFamily="2" charset="-122"/>
              </a:rPr>
              <a:t>Efficiency</a:t>
            </a:r>
            <a:endParaRPr lang="en-US" sz="1600" kern="100" dirty="0">
              <a:ea typeface="DengXian" panose="02010600030101010101" pitchFamily="2" charset="-122"/>
            </a:endParaRPr>
          </a:p>
          <a:p>
            <a:pPr marL="342900" marR="0" lvl="0" indent="-342900" algn="just">
              <a:spcBef>
                <a:spcPts val="0"/>
              </a:spcBef>
              <a:spcAft>
                <a:spcPts val="0"/>
              </a:spcAft>
              <a:buFont typeface="Arial" panose="020B0604020202020204" pitchFamily="34" charset="0"/>
              <a:buChar char="•"/>
            </a:pPr>
            <a:r>
              <a:rPr lang="en-US" sz="1600" kern="100" dirty="0">
                <a:solidFill>
                  <a:srgbClr val="000000"/>
                </a:solidFill>
                <a:ea typeface="DengXian" panose="02010600030101010101" pitchFamily="2" charset="-122"/>
              </a:rPr>
              <a:t>2</a:t>
            </a:r>
            <a:r>
              <a:rPr lang="en-US" sz="1600" kern="100" baseline="30000" dirty="0">
                <a:solidFill>
                  <a:srgbClr val="000000"/>
                </a:solidFill>
                <a:ea typeface="DengXian" panose="02010600030101010101" pitchFamily="2" charset="-122"/>
              </a:rPr>
              <a:t>nd</a:t>
            </a:r>
            <a:r>
              <a:rPr lang="en-US" sz="1600" kern="100" dirty="0">
                <a:solidFill>
                  <a:srgbClr val="000000"/>
                </a:solidFill>
                <a:ea typeface="DengXian" panose="02010600030101010101" pitchFamily="2" charset="-122"/>
              </a:rPr>
              <a:t> lowest energy intensity of the world’s regions, largely an artefact of its fuel mix based on widespread efficient use of gas. </a:t>
            </a:r>
          </a:p>
          <a:p>
            <a:pPr marL="342900" indent="-342900" algn="just">
              <a:spcBef>
                <a:spcPts val="0"/>
              </a:spcBef>
              <a:spcAft>
                <a:spcPts val="0"/>
              </a:spcAft>
              <a:buFont typeface="Arial" panose="020B0604020202020204" pitchFamily="34" charset="0"/>
              <a:buChar char="•"/>
            </a:pPr>
            <a:r>
              <a:rPr lang="en-GB" sz="1600" b="1" dirty="0"/>
              <a:t>Transport </a:t>
            </a:r>
            <a:r>
              <a:rPr lang="en-GB" sz="1600" dirty="0"/>
              <a:t>remains by far the most energy-intensive sector, followed by industry and agriculture</a:t>
            </a:r>
            <a:r>
              <a:rPr lang="en-GB" dirty="0"/>
              <a:t>.</a:t>
            </a:r>
            <a:endParaRPr lang="en-US" dirty="0"/>
          </a:p>
        </p:txBody>
      </p:sp>
      <p:sp>
        <p:nvSpPr>
          <p:cNvPr id="3" name="Rectangle 2">
            <a:extLst>
              <a:ext uri="{FF2B5EF4-FFF2-40B4-BE49-F238E27FC236}">
                <a16:creationId xmlns:a16="http://schemas.microsoft.com/office/drawing/2014/main" id="{71C521BD-BC34-4F1A-8D69-FC38AD6EA4B1}"/>
              </a:ext>
            </a:extLst>
          </p:cNvPr>
          <p:cNvSpPr/>
          <p:nvPr/>
        </p:nvSpPr>
        <p:spPr>
          <a:xfrm>
            <a:off x="1868556" y="1740860"/>
            <a:ext cx="6453810" cy="646331"/>
          </a:xfrm>
          <a:prstGeom prst="rect">
            <a:avLst/>
          </a:prstGeom>
        </p:spPr>
        <p:txBody>
          <a:bodyPr wrap="square">
            <a:spAutoFit/>
          </a:bodyPr>
          <a:lstStyle/>
          <a:p>
            <a:pPr algn="ctr">
              <a:lnSpc>
                <a:spcPct val="100000"/>
              </a:lnSpc>
            </a:pPr>
            <a:r>
              <a:rPr lang="en-US" b="1" dirty="0">
                <a:solidFill>
                  <a:srgbClr val="00B050"/>
                </a:solidFill>
                <a:latin typeface="Calibri" panose="020F0502020204030204" pitchFamily="34" charset="0"/>
                <a:cs typeface="Times New Roman" panose="02020603050405020304" pitchFamily="18" charset="0"/>
              </a:rPr>
              <a:t>Near-universal access to modern energy but very slow progress in energy efficiency and a marginal role of renewable energy </a:t>
            </a:r>
          </a:p>
        </p:txBody>
      </p:sp>
    </p:spTree>
    <p:extLst>
      <p:ext uri="{BB962C8B-B14F-4D97-AF65-F5344CB8AC3E}">
        <p14:creationId xmlns:p14="http://schemas.microsoft.com/office/powerpoint/2010/main" val="353494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EA9F49-DED3-4426-9134-3DDCA57186B4}"/>
              </a:ext>
            </a:extLst>
          </p:cNvPr>
          <p:cNvPicPr>
            <a:picLocks noChangeAspect="1"/>
          </p:cNvPicPr>
          <p:nvPr/>
        </p:nvPicPr>
        <p:blipFill>
          <a:blip r:embed="rId3"/>
          <a:stretch>
            <a:fillRect/>
          </a:stretch>
        </p:blipFill>
        <p:spPr>
          <a:xfrm>
            <a:off x="524323" y="2203541"/>
            <a:ext cx="4330706" cy="30893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6" descr="4">
            <a:hlinkClick r:id="rId4"/>
            <a:extLst>
              <a:ext uri="{FF2B5EF4-FFF2-40B4-BE49-F238E27FC236}">
                <a16:creationId xmlns:a16="http://schemas.microsoft.com/office/drawing/2014/main" id="{46A0538B-7B05-4A4C-B0FC-2EB4C1FC3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1529" y="685806"/>
            <a:ext cx="770869" cy="809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4538793-6214-47B1-89D1-DA52EB735F77}"/>
              </a:ext>
            </a:extLst>
          </p:cNvPr>
          <p:cNvPicPr>
            <a:picLocks noChangeAspect="1"/>
          </p:cNvPicPr>
          <p:nvPr/>
        </p:nvPicPr>
        <p:blipFill>
          <a:blip r:embed="rId6"/>
          <a:stretch>
            <a:fillRect/>
          </a:stretch>
        </p:blipFill>
        <p:spPr>
          <a:xfrm>
            <a:off x="6412379" y="688458"/>
            <a:ext cx="811987" cy="806386"/>
          </a:xfrm>
          <a:prstGeom prst="rect">
            <a:avLst/>
          </a:prstGeom>
        </p:spPr>
      </p:pic>
      <p:graphicFrame>
        <p:nvGraphicFramePr>
          <p:cNvPr id="11" name="Chart 10">
            <a:extLst>
              <a:ext uri="{FF2B5EF4-FFF2-40B4-BE49-F238E27FC236}">
                <a16:creationId xmlns:a16="http://schemas.microsoft.com/office/drawing/2014/main" id="{1DE258C5-F708-1C4B-8D72-19991859E618}"/>
              </a:ext>
            </a:extLst>
          </p:cNvPr>
          <p:cNvGraphicFramePr/>
          <p:nvPr>
            <p:extLst>
              <p:ext uri="{D42A27DB-BD31-4B8C-83A1-F6EECF244321}">
                <p14:modId xmlns:p14="http://schemas.microsoft.com/office/powerpoint/2010/main" val="3518387416"/>
              </p:ext>
            </p:extLst>
          </p:nvPr>
        </p:nvGraphicFramePr>
        <p:xfrm>
          <a:off x="4946469" y="2203541"/>
          <a:ext cx="4085402" cy="30893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A47B43B7-CB5A-45E5-B890-6489646CDA89}"/>
              </a:ext>
            </a:extLst>
          </p:cNvPr>
          <p:cNvSpPr/>
          <p:nvPr/>
        </p:nvSpPr>
        <p:spPr>
          <a:xfrm>
            <a:off x="5037909" y="1810706"/>
            <a:ext cx="3902522" cy="461665"/>
          </a:xfrm>
          <a:prstGeom prst="rect">
            <a:avLst/>
          </a:prstGeom>
        </p:spPr>
        <p:txBody>
          <a:bodyPr wrap="square">
            <a:spAutoFit/>
          </a:bodyPr>
          <a:lstStyle/>
          <a:p>
            <a:pPr algn="ctr"/>
            <a:r>
              <a:rPr lang="en-GB" sz="12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Arab region’s electrification access-deficit in population numbers (</a:t>
            </a:r>
            <a:r>
              <a:rPr lang="en-GB" sz="1200" b="1"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mn</a:t>
            </a:r>
            <a:r>
              <a:rPr lang="en-GB" sz="12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a:t>
            </a:r>
            <a:endParaRPr lang="en-US" sz="1200" b="1" dirty="0">
              <a:solidFill>
                <a:schemeClr val="tx2"/>
              </a:solidFill>
            </a:endParaRPr>
          </a:p>
        </p:txBody>
      </p:sp>
      <p:sp>
        <p:nvSpPr>
          <p:cNvPr id="13" name="Rectangle 12">
            <a:extLst>
              <a:ext uri="{FF2B5EF4-FFF2-40B4-BE49-F238E27FC236}">
                <a16:creationId xmlns:a16="http://schemas.microsoft.com/office/drawing/2014/main" id="{1E639113-975C-4A86-B175-55C9729EE12F}"/>
              </a:ext>
            </a:extLst>
          </p:cNvPr>
          <p:cNvSpPr/>
          <p:nvPr/>
        </p:nvSpPr>
        <p:spPr>
          <a:xfrm>
            <a:off x="428529" y="756180"/>
            <a:ext cx="5606512" cy="738664"/>
          </a:xfrm>
          <a:prstGeom prst="rect">
            <a:avLst/>
          </a:prstGeom>
        </p:spPr>
        <p:txBody>
          <a:bodyPr wrap="square">
            <a:spAutoFit/>
          </a:bodyPr>
          <a:lstStyle/>
          <a:p>
            <a:pPr algn="just"/>
            <a:r>
              <a:rPr lang="en-US" sz="1400" dirty="0"/>
              <a:t>Lack of secure, clean and affordable energy holds many dire consequences on access to basic health services, education, sanitation, and ultimately economic opportunities. </a:t>
            </a:r>
          </a:p>
        </p:txBody>
      </p:sp>
      <p:sp>
        <p:nvSpPr>
          <p:cNvPr id="15" name="Rectangle 14">
            <a:extLst>
              <a:ext uri="{FF2B5EF4-FFF2-40B4-BE49-F238E27FC236}">
                <a16:creationId xmlns:a16="http://schemas.microsoft.com/office/drawing/2014/main" id="{58E8B1BD-B466-4CBE-8DC6-A5CC4773C193}"/>
              </a:ext>
            </a:extLst>
          </p:cNvPr>
          <p:cNvSpPr/>
          <p:nvPr/>
        </p:nvSpPr>
        <p:spPr>
          <a:xfrm>
            <a:off x="168441" y="5900965"/>
            <a:ext cx="8561671" cy="584775"/>
          </a:xfrm>
          <a:prstGeom prst="rect">
            <a:avLst/>
          </a:prstGeom>
        </p:spPr>
        <p:txBody>
          <a:bodyPr wrap="square">
            <a:spAutoFit/>
          </a:bodyPr>
          <a:lstStyle/>
          <a:p>
            <a:pPr marL="285750" indent="-285750">
              <a:buFont typeface="Arial" panose="020B0604020202020204" pitchFamily="34" charset="0"/>
              <a:buChar char="•"/>
            </a:pPr>
            <a:r>
              <a:rPr lang="en-US" sz="1600" dirty="0"/>
              <a:t>The unparalleled escalation of conflict and instability in Iraq, Libya, Syria and Yemen since 2014 has had devastating effects on energy access in the Arab region. </a:t>
            </a:r>
          </a:p>
        </p:txBody>
      </p:sp>
      <p:pic>
        <p:nvPicPr>
          <p:cNvPr id="16" name="Picture 2" descr="SDG - Goal 16">
            <a:hlinkClick r:id="rId8"/>
            <a:extLst>
              <a:ext uri="{FF2B5EF4-FFF2-40B4-BE49-F238E27FC236}">
                <a16:creationId xmlns:a16="http://schemas.microsoft.com/office/drawing/2014/main" id="{C49C2544-4A0A-4F99-82B5-ACABF61EB3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9561" y="675164"/>
            <a:ext cx="770870" cy="83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4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4882FA-09E8-4394-A49A-24DE02B40808}"/>
              </a:ext>
            </a:extLst>
          </p:cNvPr>
          <p:cNvPicPr>
            <a:picLocks noChangeAspect="1"/>
          </p:cNvPicPr>
          <p:nvPr/>
        </p:nvPicPr>
        <p:blipFill>
          <a:blip r:embed="rId3"/>
          <a:stretch>
            <a:fillRect/>
          </a:stretch>
        </p:blipFill>
        <p:spPr>
          <a:xfrm>
            <a:off x="5121107" y="51726"/>
            <a:ext cx="1183899" cy="1175733"/>
          </a:xfrm>
          <a:prstGeom prst="rect">
            <a:avLst/>
          </a:prstGeom>
        </p:spPr>
      </p:pic>
      <p:pic>
        <p:nvPicPr>
          <p:cNvPr id="6" name="Picture 2" descr="SDG - Goal 8">
            <a:hlinkClick r:id="rId4"/>
            <a:extLst>
              <a:ext uri="{FF2B5EF4-FFF2-40B4-BE49-F238E27FC236}">
                <a16:creationId xmlns:a16="http://schemas.microsoft.com/office/drawing/2014/main" id="{96626B61-226C-49F3-9C15-A7D973ECF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971" y="55171"/>
            <a:ext cx="1183899" cy="1179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DG - Goal 10">
            <a:hlinkClick r:id="rId6"/>
            <a:extLst>
              <a:ext uri="{FF2B5EF4-FFF2-40B4-BE49-F238E27FC236}">
                <a16:creationId xmlns:a16="http://schemas.microsoft.com/office/drawing/2014/main" id="{11E9D863-0791-4E21-8743-FBBFA6547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4835" y="48013"/>
            <a:ext cx="1197556" cy="117573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10F571B-6244-40F4-B7B7-69091FFA6F5E}"/>
              </a:ext>
            </a:extLst>
          </p:cNvPr>
          <p:cNvGrpSpPr/>
          <p:nvPr/>
        </p:nvGrpSpPr>
        <p:grpSpPr>
          <a:xfrm>
            <a:off x="185948" y="1234617"/>
            <a:ext cx="8958052" cy="5447210"/>
            <a:chOff x="-204370" y="325028"/>
            <a:chExt cx="12452160" cy="6485525"/>
          </a:xfrm>
        </p:grpSpPr>
        <p:sp>
          <p:nvSpPr>
            <p:cNvPr id="9" name="TextBox 8">
              <a:extLst>
                <a:ext uri="{FF2B5EF4-FFF2-40B4-BE49-F238E27FC236}">
                  <a16:creationId xmlns:a16="http://schemas.microsoft.com/office/drawing/2014/main" id="{80D87394-9150-48C5-BA55-3B5C4EED3FFC}"/>
                </a:ext>
              </a:extLst>
            </p:cNvPr>
            <p:cNvSpPr txBox="1"/>
            <p:nvPr/>
          </p:nvSpPr>
          <p:spPr>
            <a:xfrm rot="16200000">
              <a:off x="-177654" y="534710"/>
              <a:ext cx="804407" cy="3850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DRIVER</a:t>
              </a:r>
            </a:p>
          </p:txBody>
        </p:sp>
        <p:sp>
          <p:nvSpPr>
            <p:cNvPr id="10" name="Rectangle 9">
              <a:extLst>
                <a:ext uri="{FF2B5EF4-FFF2-40B4-BE49-F238E27FC236}">
                  <a16:creationId xmlns:a16="http://schemas.microsoft.com/office/drawing/2014/main" id="{980218DD-D072-45AF-BD09-E0C89EFDFAEC}"/>
                </a:ext>
              </a:extLst>
            </p:cNvPr>
            <p:cNvSpPr/>
            <p:nvPr/>
          </p:nvSpPr>
          <p:spPr>
            <a:xfrm>
              <a:off x="537237" y="397794"/>
              <a:ext cx="11615529" cy="621803"/>
            </a:xfrm>
            <a:prstGeom prst="rect">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INCLUSIVE , SUSTAINABLE, ENVIRNMENTAL AND ECONOMIC REVIVAL &amp; DEVELOPMENT OF THE ARAB RURAL COMMUNITIES   </a:t>
              </a:r>
            </a:p>
          </p:txBody>
        </p:sp>
        <p:sp>
          <p:nvSpPr>
            <p:cNvPr id="11" name="Rectangle 10">
              <a:extLst>
                <a:ext uri="{FF2B5EF4-FFF2-40B4-BE49-F238E27FC236}">
                  <a16:creationId xmlns:a16="http://schemas.microsoft.com/office/drawing/2014/main" id="{6E7657DF-6251-4A1D-89DF-F2F3DC046A99}"/>
                </a:ext>
              </a:extLst>
            </p:cNvPr>
            <p:cNvSpPr/>
            <p:nvPr/>
          </p:nvSpPr>
          <p:spPr>
            <a:xfrm>
              <a:off x="451312" y="1019597"/>
              <a:ext cx="2211487" cy="4520694"/>
            </a:xfrm>
            <a:prstGeom prst="rect">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rPr>
                <a:t>RE Technologies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Effective/innovative  RE-Small scale decentralized and modular,  energy systems.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Water-Energy-Food nexus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Access to productive resources, appropriate and reliable services.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61CC224-8B33-4C8F-A206-02892851AA1D}"/>
                </a:ext>
              </a:extLst>
            </p:cNvPr>
            <p:cNvSpPr/>
            <p:nvPr/>
          </p:nvSpPr>
          <p:spPr>
            <a:xfrm>
              <a:off x="2718916" y="1004343"/>
              <a:ext cx="2325883" cy="4551203"/>
            </a:xfrm>
            <a:prstGeom prst="rect">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rPr>
                <a:t>Human Capacity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Model based on knowhow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Trainings, Knowledge skills/Advisory Services.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Brining change among rural community from resource poor living standards to reliable, affordable and modern sources of energy. </a:t>
              </a:r>
            </a:p>
          </p:txBody>
        </p:sp>
        <p:sp>
          <p:nvSpPr>
            <p:cNvPr id="13" name="Rectangle 12">
              <a:extLst>
                <a:ext uri="{FF2B5EF4-FFF2-40B4-BE49-F238E27FC236}">
                  <a16:creationId xmlns:a16="http://schemas.microsoft.com/office/drawing/2014/main" id="{D08706C1-9B16-413A-8C95-8A131B8B8D41}"/>
                </a:ext>
              </a:extLst>
            </p:cNvPr>
            <p:cNvSpPr/>
            <p:nvPr/>
          </p:nvSpPr>
          <p:spPr>
            <a:xfrm>
              <a:off x="5115134" y="997949"/>
              <a:ext cx="2204864" cy="4551203"/>
            </a:xfrm>
            <a:prstGeom prst="rect">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rPr>
                <a:t>Women’s Empowerment  &amp; Social inclusion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Economic power in rural women’s hands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Female mentor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Participative and bottom-up approach</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ABFFB7-3549-4F1C-BAB3-99945E5C3891}"/>
                </a:ext>
              </a:extLst>
            </p:cNvPr>
            <p:cNvSpPr/>
            <p:nvPr/>
          </p:nvSpPr>
          <p:spPr>
            <a:xfrm>
              <a:off x="7352324" y="1004343"/>
              <a:ext cx="2332509" cy="4551204"/>
            </a:xfrm>
            <a:prstGeom prst="rect">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rPr>
                <a:t>Entrepreneurial development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Economic transformation, Environmental and socio-economic development priorities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Entrepreneurial jobs in productive sectors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Spawn energy-based enterprises around RE based service providers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0758ACD-FF86-48DA-9016-2BD928D206F8}"/>
                </a:ext>
              </a:extLst>
            </p:cNvPr>
            <p:cNvSpPr/>
            <p:nvPr/>
          </p:nvSpPr>
          <p:spPr>
            <a:xfrm>
              <a:off x="9683684" y="1004344"/>
              <a:ext cx="2469082" cy="4551203"/>
            </a:xfrm>
            <a:prstGeom prst="rect">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solidFill>
                  <a:effectLst/>
                  <a:uLnTx/>
                  <a:uFillTx/>
                  <a:latin typeface="Calibri" panose="020F0502020204030204"/>
                  <a:ea typeface="+mn-ea"/>
                  <a:cs typeface="+mn-cs"/>
                </a:rPr>
                <a:t>Policy and institutional Framework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Pro-poor  investments and private sector involvement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Synergies among national/regional stakeholders.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rPr>
                <a:t>Innovative incentive mechanisms.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FCAA1B9-B5CE-4240-AC18-DB5166C6B5AF}"/>
                </a:ext>
              </a:extLst>
            </p:cNvPr>
            <p:cNvSpPr/>
            <p:nvPr/>
          </p:nvSpPr>
          <p:spPr>
            <a:xfrm>
              <a:off x="647090" y="6133535"/>
              <a:ext cx="11600700" cy="566106"/>
            </a:xfrm>
            <a:prstGeom prst="rect">
              <a:avLst/>
            </a:prstGeom>
            <a:solidFill>
              <a:srgbClr val="70AD47">
                <a:lumMod val="40000"/>
                <a:lumOff val="60000"/>
              </a:srgbClr>
            </a:solidFill>
            <a:ln w="12700" cap="flat" cmpd="sng" algn="ctr">
              <a:solidFill>
                <a:srgbClr val="E7E6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Untapped RE Resource,  high Unemployment, chronic poverty, water scarcity, food insecurity, energy poverty and vulnerability to climate change of the rural communities of the Arab countries  </a:t>
              </a:r>
            </a:p>
          </p:txBody>
        </p:sp>
        <p:sp>
          <p:nvSpPr>
            <p:cNvPr id="17" name="TextBox 16">
              <a:extLst>
                <a:ext uri="{FF2B5EF4-FFF2-40B4-BE49-F238E27FC236}">
                  <a16:creationId xmlns:a16="http://schemas.microsoft.com/office/drawing/2014/main" id="{BC8A1CB9-E5F3-4E8F-95E6-581224C9D744}"/>
                </a:ext>
              </a:extLst>
            </p:cNvPr>
            <p:cNvSpPr txBox="1"/>
            <p:nvPr/>
          </p:nvSpPr>
          <p:spPr>
            <a:xfrm rot="16200000">
              <a:off x="-1822487" y="2890266"/>
              <a:ext cx="4134673" cy="3850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PILLARDS</a:t>
              </a:r>
            </a:p>
          </p:txBody>
        </p:sp>
        <p:sp>
          <p:nvSpPr>
            <p:cNvPr id="18" name="TextBox 17">
              <a:extLst>
                <a:ext uri="{FF2B5EF4-FFF2-40B4-BE49-F238E27FC236}">
                  <a16:creationId xmlns:a16="http://schemas.microsoft.com/office/drawing/2014/main" id="{987DC1D1-F309-4033-9BD7-32496EF51095}"/>
                </a:ext>
              </a:extLst>
            </p:cNvPr>
            <p:cNvSpPr txBox="1"/>
            <p:nvPr/>
          </p:nvSpPr>
          <p:spPr>
            <a:xfrm rot="16200000">
              <a:off x="-93661" y="6022828"/>
              <a:ext cx="677016" cy="8984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FONDATION</a:t>
              </a:r>
            </a:p>
          </p:txBody>
        </p:sp>
        <p:sp>
          <p:nvSpPr>
            <p:cNvPr id="19" name="Rectangle 18">
              <a:extLst>
                <a:ext uri="{FF2B5EF4-FFF2-40B4-BE49-F238E27FC236}">
                  <a16:creationId xmlns:a16="http://schemas.microsoft.com/office/drawing/2014/main" id="{2E1256F0-0CA3-4A58-84FF-D95DC5636FE1}"/>
                </a:ext>
              </a:extLst>
            </p:cNvPr>
            <p:cNvSpPr/>
            <p:nvPr/>
          </p:nvSpPr>
          <p:spPr>
            <a:xfrm>
              <a:off x="537236" y="5596197"/>
              <a:ext cx="11615528" cy="468647"/>
            </a:xfrm>
            <a:prstGeom prst="rect">
              <a:avLst/>
            </a:prstGeom>
            <a:solidFill>
              <a:srgbClr val="00B050"/>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panose="020F0502020204030204"/>
                  <a:ea typeface="+mn-ea"/>
                  <a:cs typeface="+mn-cs"/>
                </a:rPr>
                <a:t>Human Rights, Gender equality, resilience to Climate Change  </a:t>
              </a:r>
            </a:p>
          </p:txBody>
        </p:sp>
        <p:sp>
          <p:nvSpPr>
            <p:cNvPr id="20" name="TextBox 19">
              <a:extLst>
                <a:ext uri="{FF2B5EF4-FFF2-40B4-BE49-F238E27FC236}">
                  <a16:creationId xmlns:a16="http://schemas.microsoft.com/office/drawing/2014/main" id="{4BC7C0D9-BA90-48DA-AFDC-24510E68CD60}"/>
                </a:ext>
              </a:extLst>
            </p:cNvPr>
            <p:cNvSpPr txBox="1"/>
            <p:nvPr/>
          </p:nvSpPr>
          <p:spPr>
            <a:xfrm rot="16200000">
              <a:off x="-172209" y="5504348"/>
              <a:ext cx="815521" cy="64173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Cross Cutting </a:t>
              </a:r>
            </a:p>
          </p:txBody>
        </p:sp>
      </p:grpSp>
      <p:sp>
        <p:nvSpPr>
          <p:cNvPr id="2" name="Rectangle 1">
            <a:extLst>
              <a:ext uri="{FF2B5EF4-FFF2-40B4-BE49-F238E27FC236}">
                <a16:creationId xmlns:a16="http://schemas.microsoft.com/office/drawing/2014/main" id="{97E43501-9C11-476E-B1FC-486DAF7D245A}"/>
              </a:ext>
            </a:extLst>
          </p:cNvPr>
          <p:cNvSpPr/>
          <p:nvPr/>
        </p:nvSpPr>
        <p:spPr>
          <a:xfrm>
            <a:off x="712519" y="207287"/>
            <a:ext cx="4327433" cy="738664"/>
          </a:xfrm>
          <a:prstGeom prst="rect">
            <a:avLst/>
          </a:prstGeom>
        </p:spPr>
        <p:txBody>
          <a:bodyPr wrap="square">
            <a:spAutoFit/>
          </a:bodyPr>
          <a:lstStyle/>
          <a:p>
            <a:pPr algn="ctr"/>
            <a:r>
              <a:rPr lang="en-GB" sz="1400" b="1" dirty="0">
                <a:solidFill>
                  <a:schemeClr val="tx2"/>
                </a:solidFill>
              </a:rPr>
              <a:t>ESCWA Regional Initiative for Promoting Small-Scale Renewable Energy Applications in rural areas of the Arab Region</a:t>
            </a:r>
            <a:endParaRPr lang="en-US" sz="1400" b="1" dirty="0">
              <a:solidFill>
                <a:schemeClr val="tx2"/>
              </a:solidFill>
            </a:endParaRPr>
          </a:p>
        </p:txBody>
      </p:sp>
    </p:spTree>
    <p:extLst>
      <p:ext uri="{BB962C8B-B14F-4D97-AF65-F5344CB8AC3E}">
        <p14:creationId xmlns:p14="http://schemas.microsoft.com/office/powerpoint/2010/main" val="290501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0" name="TextBox 6"/>
          <p:cNvSpPr txBox="1">
            <a:spLocks noChangeArrowheads="1"/>
          </p:cNvSpPr>
          <p:nvPr/>
        </p:nvSpPr>
        <p:spPr bwMode="auto">
          <a:xfrm>
            <a:off x="104089" y="769831"/>
            <a:ext cx="6374551" cy="72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eaLnBrk="1" hangingPunct="1">
              <a:spcBef>
                <a:spcPct val="20000"/>
              </a:spcBef>
              <a:buFont typeface="Arial" charset="0"/>
              <a:buNone/>
              <a:defRPr sz="1800" b="1" cap="none">
                <a:solidFill>
                  <a:srgbClr val="418FDE"/>
                </a:solidFill>
                <a:latin typeface="Arial" panose="020B0604020202020204" pitchFamily="34" charset="0"/>
                <a:ea typeface="ＭＳ Ｐゴシック" charset="-128"/>
                <a:cs typeface="Arial" panose="020B0604020202020204" pitchFamily="34" charset="0"/>
              </a:defRPr>
            </a:lvl1pPr>
            <a:lvl2pPr marL="742950" indent="-285750" eaLnBrk="1" hangingPunct="1">
              <a:spcBef>
                <a:spcPct val="20000"/>
              </a:spcBef>
              <a:buFont typeface="Arial" charset="0"/>
              <a:buChar char="–"/>
              <a:defRPr sz="2800">
                <a:latin typeface="+mn-lt"/>
                <a:ea typeface="ＭＳ Ｐゴシック" charset="-128"/>
              </a:defRPr>
            </a:lvl2pPr>
            <a:lvl3pPr marL="1143000" indent="-228600" eaLnBrk="1" hangingPunct="1">
              <a:spcBef>
                <a:spcPct val="20000"/>
              </a:spcBef>
              <a:buFont typeface="Arial" charset="0"/>
              <a:buChar char="•"/>
              <a:defRPr sz="2400">
                <a:latin typeface="+mn-lt"/>
                <a:ea typeface="ＭＳ Ｐゴシック" charset="-128"/>
              </a:defRPr>
            </a:lvl3pPr>
            <a:lvl4pPr marL="1600200" indent="-228600" eaLnBrk="1" hangingPunct="1">
              <a:spcBef>
                <a:spcPct val="20000"/>
              </a:spcBef>
              <a:buFont typeface="Arial" charset="0"/>
              <a:buChar char="–"/>
              <a:defRPr sz="2000">
                <a:latin typeface="+mn-lt"/>
                <a:ea typeface="ＭＳ Ｐゴシック" charset="-128"/>
              </a:defRPr>
            </a:lvl4pPr>
            <a:lvl5pPr marL="2057400" indent="-228600" eaLnBrk="1" hangingPunct="1">
              <a:spcBef>
                <a:spcPct val="20000"/>
              </a:spcBef>
              <a:buFont typeface="Arial" charset="0"/>
              <a:buChar char="»"/>
              <a:defRPr sz="2000">
                <a:latin typeface="+mn-lt"/>
                <a:ea typeface="ＭＳ Ｐゴシック" charset="-128"/>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marL="342900" marR="0" lvl="0" indent="-342900" defTabSz="457200" rtl="0" eaLnBrk="1" fontAlgn="base" latinLnBrk="0" hangingPunct="1">
              <a:lnSpc>
                <a:spcPct val="100000"/>
              </a:lnSpc>
              <a:spcBef>
                <a:spcPct val="20000"/>
              </a:spcBef>
              <a:spcAft>
                <a:spcPct val="0"/>
              </a:spcAft>
              <a:buClrTx/>
              <a:buSzTx/>
              <a:buFont typeface="Arial" charset="0"/>
              <a:buNone/>
              <a:tabLst/>
              <a:defRPr/>
            </a:pPr>
            <a:r>
              <a:rPr kumimoji="0" lang="en-US" altLang="en-US" sz="1400" b="1" i="0" u="none" strike="noStrike" kern="1200" cap="none" spc="0" normalizeH="0" baseline="0" noProof="0" dirty="0">
                <a:ln>
                  <a:noFill/>
                </a:ln>
                <a:solidFill>
                  <a:srgbClr val="418FDE"/>
                </a:solidFill>
                <a:effectLst/>
                <a:uLnTx/>
                <a:uFillTx/>
                <a:latin typeface="Arial" panose="020B0604020202020204" pitchFamily="34" charset="0"/>
                <a:ea typeface="ＭＳ Ｐゴシック" charset="-128"/>
                <a:cs typeface="Arial" panose="020B0604020202020204" pitchFamily="34" charset="0"/>
              </a:rPr>
              <a:t>While climate change has not in the past played a significant role in Arab countries’ discourse on energy use,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……..today the Arab region is one of the regions of the world most vulnerable to climate change </a:t>
            </a:r>
          </a:p>
        </p:txBody>
      </p:sp>
      <p:pic>
        <p:nvPicPr>
          <p:cNvPr id="1026" name="Picture 2" descr="http://www.carboun.com/wp-content/uploads/2011/09/Map-of-emission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2144"/>
            <a:ext cx="9144001" cy="3489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117088"/>
            <a:ext cx="4572000" cy="246221"/>
          </a:xfrm>
          <a:prstGeom prst="rect">
            <a:avLst/>
          </a:prstGeom>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Calibri"/>
                <a:ea typeface="ＭＳ Ｐゴシック" charset="0"/>
              </a:rPr>
              <a:t>Copyrights: </a:t>
            </a:r>
            <a:r>
              <a:rPr kumimoji="0" lang="en-US" sz="1000" b="0" i="0" u="none" strike="noStrike" kern="1200" cap="none" spc="0" normalizeH="0" baseline="0" noProof="0" dirty="0" err="1">
                <a:ln>
                  <a:noFill/>
                </a:ln>
                <a:solidFill>
                  <a:srgbClr val="666666"/>
                </a:solidFill>
                <a:effectLst/>
                <a:uLnTx/>
                <a:uFillTx/>
                <a:latin typeface="Calibri"/>
                <a:ea typeface="ＭＳ Ｐゴシック" charset="0"/>
              </a:rPr>
              <a:t>Carboun</a:t>
            </a:r>
            <a:r>
              <a:rPr kumimoji="0" lang="en-US" sz="1000" b="0" i="0" u="none" strike="noStrike" kern="1200" cap="none" spc="0" normalizeH="0" baseline="0" noProof="0" dirty="0">
                <a:ln>
                  <a:noFill/>
                </a:ln>
                <a:solidFill>
                  <a:srgbClr val="666666"/>
                </a:solidFill>
                <a:effectLst/>
                <a:uLnTx/>
                <a:uFillTx/>
                <a:latin typeface="Calibri"/>
                <a:ea typeface="ＭＳ Ｐゴシック" charset="0"/>
              </a:rPr>
              <a:t> 2017</a:t>
            </a:r>
            <a:endParaRPr kumimoji="0" lang="en-US" sz="1000" b="0" i="0" u="none" strike="noStrike" kern="1200" cap="none" spc="0" normalizeH="0" baseline="0" noProof="0" dirty="0">
              <a:ln>
                <a:noFill/>
              </a:ln>
              <a:solidFill>
                <a:prstClr val="black"/>
              </a:solidFill>
              <a:effectLst/>
              <a:uLnTx/>
              <a:uFillTx/>
              <a:latin typeface="Calibri"/>
              <a:ea typeface="ＭＳ Ｐゴシック" charset="0"/>
            </a:endParaRPr>
          </a:p>
        </p:txBody>
      </p:sp>
      <p:sp>
        <p:nvSpPr>
          <p:cNvPr id="8" name="Rectangle 7">
            <a:extLst>
              <a:ext uri="{FF2B5EF4-FFF2-40B4-BE49-F238E27FC236}">
                <a16:creationId xmlns:a16="http://schemas.microsoft.com/office/drawing/2014/main" id="{377723FE-C689-4A7C-95B7-7DD669E75EDC}"/>
              </a:ext>
            </a:extLst>
          </p:cNvPr>
          <p:cNvSpPr/>
          <p:nvPr/>
        </p:nvSpPr>
        <p:spPr>
          <a:xfrm>
            <a:off x="2" y="6211669"/>
            <a:ext cx="9143999" cy="646331"/>
          </a:xfrm>
          <a:prstGeom prst="rect">
            <a:avLst/>
          </a:prstGeom>
          <a:solidFill>
            <a:schemeClr val="accent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ＭＳ Ｐゴシック" charset="0"/>
              </a:rPr>
              <a:t>Historically low rate of energy use and carbon emissions: Arab region constitutes 5% of the world’s population, emits just under 5% of global carbon emissions</a:t>
            </a:r>
          </a:p>
        </p:txBody>
      </p:sp>
      <p:pic>
        <p:nvPicPr>
          <p:cNvPr id="6" name="Picture 2" descr="SDG - Goal 13">
            <a:hlinkClick r:id="rId4"/>
            <a:extLst>
              <a:ext uri="{FF2B5EF4-FFF2-40B4-BE49-F238E27FC236}">
                <a16:creationId xmlns:a16="http://schemas.microsoft.com/office/drawing/2014/main" id="{63E74185-6D6E-4907-8B8A-805BD5560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0713" y="273474"/>
            <a:ext cx="1142912" cy="1175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E77B4E-7273-4125-8C77-CF2736D16E4B}"/>
              </a:ext>
            </a:extLst>
          </p:cNvPr>
          <p:cNvPicPr>
            <a:picLocks noChangeAspect="1"/>
          </p:cNvPicPr>
          <p:nvPr/>
        </p:nvPicPr>
        <p:blipFill>
          <a:blip r:embed="rId6"/>
          <a:stretch>
            <a:fillRect/>
          </a:stretch>
        </p:blipFill>
        <p:spPr>
          <a:xfrm>
            <a:off x="6582727" y="273475"/>
            <a:ext cx="1183899" cy="1175733"/>
          </a:xfrm>
          <a:prstGeom prst="rect">
            <a:avLst/>
          </a:prstGeom>
        </p:spPr>
      </p:pic>
    </p:spTree>
    <p:extLst>
      <p:ext uri="{BB962C8B-B14F-4D97-AF65-F5344CB8AC3E}">
        <p14:creationId xmlns:p14="http://schemas.microsoft.com/office/powerpoint/2010/main" val="31327923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5930" y="4800601"/>
            <a:ext cx="6275070" cy="1269578"/>
          </a:xfrm>
          <a:prstGeom prst="rect">
            <a:avLst/>
          </a:prstGeom>
          <a:noFill/>
        </p:spPr>
        <p:txBody>
          <a:bodyPr wrap="square" rtlCol="0">
            <a:spAutoFit/>
          </a:bodyPr>
          <a:lstStyle/>
          <a:p>
            <a:pPr defTabSz="342900" fontAlgn="auto">
              <a:spcBef>
                <a:spcPts val="0"/>
              </a:spcBef>
              <a:spcAft>
                <a:spcPts val="0"/>
              </a:spcAft>
              <a:buFont typeface="Arial" pitchFamily="34" charset="0"/>
              <a:buChar char="•"/>
            </a:pPr>
            <a:r>
              <a:rPr lang="en-US" sz="1275" dirty="0">
                <a:solidFill>
                  <a:srgbClr val="171616"/>
                </a:solidFill>
                <a:latin typeface="Roboto Condensed"/>
                <a:ea typeface="+mn-ea"/>
                <a:cs typeface="+mn-cs"/>
              </a:rPr>
              <a:t>Changes in the Summer days with </a:t>
            </a:r>
            <a:r>
              <a:rPr lang="en-US" sz="1275" dirty="0" err="1">
                <a:solidFill>
                  <a:srgbClr val="171616"/>
                </a:solidFill>
                <a:latin typeface="Roboto Condensed"/>
                <a:ea typeface="+mn-ea"/>
                <a:cs typeface="+mn-cs"/>
              </a:rPr>
              <a:t>Tmax</a:t>
            </a:r>
            <a:r>
              <a:rPr lang="en-US" sz="1275" dirty="0">
                <a:solidFill>
                  <a:srgbClr val="171616"/>
                </a:solidFill>
                <a:latin typeface="Roboto Condensed"/>
                <a:ea typeface="+mn-ea"/>
                <a:cs typeface="+mn-cs"/>
              </a:rPr>
              <a:t> &gt; 40°C (i.e. annual number of days when </a:t>
            </a:r>
            <a:r>
              <a:rPr lang="en-US" sz="1275" dirty="0" err="1">
                <a:solidFill>
                  <a:srgbClr val="171616"/>
                </a:solidFill>
                <a:latin typeface="Roboto Condensed"/>
                <a:ea typeface="+mn-ea"/>
                <a:cs typeface="+mn-cs"/>
              </a:rPr>
              <a:t>Tmax</a:t>
            </a:r>
            <a:r>
              <a:rPr lang="en-US" sz="1275" dirty="0">
                <a:solidFill>
                  <a:srgbClr val="171616"/>
                </a:solidFill>
                <a:latin typeface="Roboto Condensed"/>
                <a:ea typeface="+mn-ea"/>
                <a:cs typeface="+mn-cs"/>
              </a:rPr>
              <a:t> &gt;40°C) for the period 2081-2100 for RCP 4.5 and RCP 8.5 compared to the baseline period 1986-2005 for the ensemble of the three projections.</a:t>
            </a:r>
          </a:p>
          <a:p>
            <a:pPr defTabSz="342900" fontAlgn="auto">
              <a:spcBef>
                <a:spcPts val="0"/>
              </a:spcBef>
              <a:spcAft>
                <a:spcPts val="0"/>
              </a:spcAft>
              <a:buFont typeface="Arial" pitchFamily="34" charset="0"/>
              <a:buChar char="•"/>
            </a:pPr>
            <a:r>
              <a:rPr lang="en-US" sz="1275" dirty="0">
                <a:solidFill>
                  <a:srgbClr val="171616"/>
                </a:solidFill>
                <a:latin typeface="Roboto Condensed"/>
                <a:ea typeface="+mn-ea"/>
                <a:cs typeface="+mn-cs"/>
              </a:rPr>
              <a:t> The results show strong warming in the Sahara and Central Peninsula Areas for RCP8.5. The increase in the extreme temperature on the coastal areas would be lower than the central parts of the region for both scenarios. </a:t>
            </a:r>
          </a:p>
        </p:txBody>
      </p:sp>
      <p:sp>
        <p:nvSpPr>
          <p:cNvPr id="9" name="Rectangle 8"/>
          <p:cNvSpPr/>
          <p:nvPr/>
        </p:nvSpPr>
        <p:spPr>
          <a:xfrm>
            <a:off x="1871914" y="216323"/>
            <a:ext cx="5358262" cy="646331"/>
          </a:xfrm>
          <a:prstGeom prst="rect">
            <a:avLst/>
          </a:prstGeom>
        </p:spPr>
        <p:txBody>
          <a:bodyPr wrap="none">
            <a:spAutoFit/>
          </a:bodyPr>
          <a:lstStyle/>
          <a:p>
            <a:pPr algn="ctr" defTabSz="342900" fontAlgn="auto">
              <a:spcBef>
                <a:spcPts val="0"/>
              </a:spcBef>
              <a:spcAft>
                <a:spcPts val="0"/>
              </a:spcAft>
            </a:pPr>
            <a:r>
              <a:rPr lang="en-US" dirty="0">
                <a:solidFill>
                  <a:srgbClr val="FFFF00"/>
                </a:solidFill>
                <a:latin typeface="Roboto Condensed"/>
                <a:ea typeface="+mn-ea"/>
                <a:cs typeface="+mn-cs"/>
              </a:rPr>
              <a:t>Extreme Climate Indices </a:t>
            </a:r>
          </a:p>
          <a:p>
            <a:pPr defTabSz="342900" fontAlgn="auto">
              <a:spcBef>
                <a:spcPts val="0"/>
              </a:spcBef>
              <a:spcAft>
                <a:spcPts val="0"/>
              </a:spcAft>
            </a:pPr>
            <a:r>
              <a:rPr lang="en-US" dirty="0">
                <a:solidFill>
                  <a:srgbClr val="FFFF00"/>
                </a:solidFill>
                <a:latin typeface="Roboto Condensed"/>
                <a:ea typeface="+mn-ea"/>
                <a:cs typeface="+mn-cs"/>
              </a:rPr>
              <a:t>Changes in Temperature Indices – </a:t>
            </a:r>
            <a:r>
              <a:rPr lang="en-US" sz="1500" dirty="0">
                <a:solidFill>
                  <a:srgbClr val="FFFF00"/>
                </a:solidFill>
                <a:latin typeface="Roboto Condensed"/>
                <a:ea typeface="+mn-ea"/>
                <a:cs typeface="+mn-cs"/>
              </a:rPr>
              <a:t>Summer Days &gt;40</a:t>
            </a:r>
            <a:endParaRPr lang="en-US" sz="1350" dirty="0">
              <a:solidFill>
                <a:srgbClr val="FFFF00"/>
              </a:solidFill>
              <a:latin typeface="Roboto Condensed"/>
              <a:ea typeface="+mn-ea"/>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666" t="17692" r="34574" b="4103"/>
          <a:stretch/>
        </p:blipFill>
        <p:spPr>
          <a:xfrm>
            <a:off x="2454276" y="1605281"/>
            <a:ext cx="4235450" cy="15494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17" t="18910" r="34893" b="5128"/>
          <a:stretch/>
        </p:blipFill>
        <p:spPr>
          <a:xfrm>
            <a:off x="2446020" y="3326131"/>
            <a:ext cx="4210050" cy="1504951"/>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370" t="4872" r="5408" b="85513"/>
          <a:stretch/>
        </p:blipFill>
        <p:spPr>
          <a:xfrm>
            <a:off x="1808480" y="1455420"/>
            <a:ext cx="6118860" cy="19050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383" t="4487" r="4691" b="85897"/>
          <a:stretch/>
        </p:blipFill>
        <p:spPr>
          <a:xfrm>
            <a:off x="1808482" y="3154680"/>
            <a:ext cx="6167120" cy="190500"/>
          </a:xfrm>
          <a:prstGeom prst="rect">
            <a:avLst/>
          </a:prstGeom>
        </p:spPr>
      </p:pic>
    </p:spTree>
    <p:extLst>
      <p:ext uri="{BB962C8B-B14F-4D97-AF65-F5344CB8AC3E}">
        <p14:creationId xmlns:p14="http://schemas.microsoft.com/office/powerpoint/2010/main" val="35701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6D64AF0-E1B5-481B-81EE-72C13F772FFA}"/>
              </a:ext>
            </a:extLst>
          </p:cNvPr>
          <p:cNvSpPr txBox="1">
            <a:spLocks noChangeArrowheads="1"/>
          </p:cNvSpPr>
          <p:nvPr/>
        </p:nvSpPr>
        <p:spPr bwMode="auto">
          <a:xfrm>
            <a:off x="908178" y="1006727"/>
            <a:ext cx="7864099" cy="3107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fontAlgn="auto">
              <a:spcBef>
                <a:spcPts val="0"/>
              </a:spcBef>
              <a:spcAft>
                <a:spcPts val="0"/>
              </a:spcAft>
            </a:pPr>
            <a:r>
              <a:rPr lang="en-US" altLang="en-US" sz="1800" b="1" dirty="0">
                <a:solidFill>
                  <a:srgbClr val="4472C4"/>
                </a:solidFill>
                <a:latin typeface="Arial" panose="020B0604020202020204" pitchFamily="34" charset="0"/>
                <a:cs typeface="Arial" panose="020B0604020202020204" pitchFamily="34" charset="0"/>
              </a:rPr>
              <a:t>Extreme Climate Indices and Disaster Risk Reduction</a:t>
            </a:r>
          </a:p>
        </p:txBody>
      </p:sp>
      <p:pic>
        <p:nvPicPr>
          <p:cNvPr id="5" name="Picture 4">
            <a:extLst>
              <a:ext uri="{FF2B5EF4-FFF2-40B4-BE49-F238E27FC236}">
                <a16:creationId xmlns:a16="http://schemas.microsoft.com/office/drawing/2014/main" id="{F51DC940-84D7-4E4C-9BC2-BE1D697FD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6" y="930004"/>
            <a:ext cx="825771" cy="774954"/>
          </a:xfrm>
          <a:prstGeom prst="rect">
            <a:avLst/>
          </a:prstGeom>
        </p:spPr>
      </p:pic>
      <p:sp>
        <p:nvSpPr>
          <p:cNvPr id="2" name="Rectangle 1">
            <a:extLst>
              <a:ext uri="{FF2B5EF4-FFF2-40B4-BE49-F238E27FC236}">
                <a16:creationId xmlns:a16="http://schemas.microsoft.com/office/drawing/2014/main" id="{784E2477-F287-4186-A1A8-733C5729956D}"/>
              </a:ext>
            </a:extLst>
          </p:cNvPr>
          <p:cNvSpPr/>
          <p:nvPr/>
        </p:nvSpPr>
        <p:spPr>
          <a:xfrm>
            <a:off x="103859" y="1815670"/>
            <a:ext cx="8936282" cy="1962076"/>
          </a:xfrm>
          <a:prstGeom prst="rect">
            <a:avLst/>
          </a:prstGeom>
        </p:spPr>
        <p:txBody>
          <a:bodyPr wrap="square">
            <a:spAutoFit/>
          </a:bodyPr>
          <a:lstStyle/>
          <a:p>
            <a:pPr marL="214313" indent="-214313" defTabSz="685800" fontAlgn="auto">
              <a:spcBef>
                <a:spcPts val="0"/>
              </a:spcBef>
              <a:spcAft>
                <a:spcPts val="0"/>
              </a:spcAft>
              <a:buFont typeface="Arial" panose="020B0604020202020204" pitchFamily="34" charset="0"/>
              <a:buChar char="•"/>
            </a:pPr>
            <a:r>
              <a:rPr lang="en-US" sz="1350" b="1" dirty="0">
                <a:solidFill>
                  <a:prstClr val="black"/>
                </a:solidFill>
                <a:latin typeface="RobotoCondensed-Regular"/>
                <a:ea typeface="+mn-ea"/>
                <a:cs typeface="+mn-cs"/>
              </a:rPr>
              <a:t>Extreme weather events</a:t>
            </a:r>
            <a:r>
              <a:rPr lang="en-US" sz="1350" dirty="0">
                <a:solidFill>
                  <a:prstClr val="black"/>
                </a:solidFill>
                <a:latin typeface="RobotoCondensed-Regular"/>
                <a:ea typeface="+mn-ea"/>
                <a:cs typeface="+mn-cs"/>
              </a:rPr>
              <a:t> can have </a:t>
            </a:r>
            <a:r>
              <a:rPr lang="en-US" sz="1350" b="1" dirty="0">
                <a:solidFill>
                  <a:prstClr val="black"/>
                </a:solidFill>
                <a:latin typeface="RobotoCondensed-Regular"/>
                <a:ea typeface="+mn-ea"/>
                <a:cs typeface="+mn-cs"/>
              </a:rPr>
              <a:t>severe impacts</a:t>
            </a:r>
            <a:r>
              <a:rPr lang="en-US" sz="1350" dirty="0">
                <a:solidFill>
                  <a:prstClr val="black"/>
                </a:solidFill>
                <a:latin typeface="RobotoCondensed-Regular"/>
                <a:ea typeface="+mn-ea"/>
                <a:cs typeface="+mn-cs"/>
              </a:rPr>
              <a:t> on human health, built infrastructure, the natural environment, the transportation sector and the economy at large.</a:t>
            </a:r>
          </a:p>
          <a:p>
            <a:pPr marL="214313" indent="-214313" defTabSz="685800" fontAlgn="auto">
              <a:spcBef>
                <a:spcPts val="0"/>
              </a:spcBef>
              <a:spcAft>
                <a:spcPts val="0"/>
              </a:spcAft>
              <a:buFont typeface="Arial" panose="020B0604020202020204" pitchFamily="34" charset="0"/>
              <a:buChar char="•"/>
            </a:pPr>
            <a:endParaRPr lang="en-US" sz="1350" dirty="0">
              <a:solidFill>
                <a:prstClr val="black"/>
              </a:solidFill>
              <a:latin typeface="RobotoCondensed-Regular"/>
              <a:ea typeface="+mn-ea"/>
              <a:cs typeface="+mn-cs"/>
            </a:endParaRP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RobotoCondensed-Regular"/>
                <a:ea typeface="+mn-ea"/>
                <a:cs typeface="+mn-cs"/>
              </a:rPr>
              <a:t>Extreme climate indices and their seasonal projections can provide a </a:t>
            </a:r>
            <a:r>
              <a:rPr lang="en-US" sz="1350" b="1" dirty="0">
                <a:solidFill>
                  <a:prstClr val="black"/>
                </a:solidFill>
                <a:latin typeface="RobotoCondensed-Regular"/>
                <a:ea typeface="+mn-ea"/>
                <a:cs typeface="+mn-cs"/>
              </a:rPr>
              <a:t>better understanding of climate impacts</a:t>
            </a:r>
            <a:r>
              <a:rPr lang="en-US" sz="1350" dirty="0">
                <a:solidFill>
                  <a:prstClr val="black"/>
                </a:solidFill>
                <a:latin typeface="RobotoCondensed-Regular"/>
                <a:ea typeface="+mn-ea"/>
                <a:cs typeface="+mn-cs"/>
              </a:rPr>
              <a:t> and can help to </a:t>
            </a:r>
            <a:r>
              <a:rPr lang="en-US" sz="1350" b="1" dirty="0">
                <a:solidFill>
                  <a:prstClr val="black"/>
                </a:solidFill>
                <a:latin typeface="RobotoCondensed-Regular"/>
                <a:ea typeface="+mn-ea"/>
                <a:cs typeface="+mn-cs"/>
              </a:rPr>
              <a:t>inform action for reducing disaster risks</a:t>
            </a:r>
            <a:r>
              <a:rPr lang="en-US" sz="1350" dirty="0">
                <a:solidFill>
                  <a:prstClr val="black"/>
                </a:solidFill>
                <a:latin typeface="RobotoCondensed-Regular"/>
                <a:ea typeface="+mn-ea"/>
                <a:cs typeface="+mn-cs"/>
              </a:rPr>
              <a:t> at smaller scales of analysis.</a:t>
            </a:r>
          </a:p>
          <a:p>
            <a:pPr marL="214313" indent="-214313" defTabSz="685800" fontAlgn="auto">
              <a:spcBef>
                <a:spcPts val="0"/>
              </a:spcBef>
              <a:spcAft>
                <a:spcPts val="0"/>
              </a:spcAft>
              <a:buFont typeface="Arial" panose="020B0604020202020204" pitchFamily="34" charset="0"/>
              <a:buChar char="•"/>
            </a:pPr>
            <a:endParaRPr lang="en-US" sz="1350" dirty="0">
              <a:solidFill>
                <a:prstClr val="black"/>
              </a:solidFill>
              <a:latin typeface="RobotoCondensed-Regular"/>
              <a:ea typeface="+mn-ea"/>
              <a:cs typeface="+mn-cs"/>
            </a:endParaRP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RobotoCondensed-Regular"/>
                <a:ea typeface="+mn-ea"/>
                <a:cs typeface="+mn-cs"/>
              </a:rPr>
              <a:t>Future projections for several extreme climate indices were studied under RICCAR until the end of the century for different GHG emission scenarios (RCP4.5 moderate scenario, RCP8.5 high emissions scenario) in the Arab region</a:t>
            </a:r>
            <a:endParaRPr lang="en-US" sz="1350" dirty="0">
              <a:solidFill>
                <a:prstClr val="black"/>
              </a:solidFill>
              <a:latin typeface="Calibri" panose="020F0502020204030204"/>
              <a:ea typeface="+mn-ea"/>
              <a:cs typeface="+mn-cs"/>
            </a:endParaRPr>
          </a:p>
        </p:txBody>
      </p:sp>
      <p:pic>
        <p:nvPicPr>
          <p:cNvPr id="6" name="Picture 5">
            <a:extLst>
              <a:ext uri="{FF2B5EF4-FFF2-40B4-BE49-F238E27FC236}">
                <a16:creationId xmlns:a16="http://schemas.microsoft.com/office/drawing/2014/main" id="{5A5B0049-9084-4A97-B77B-8BE8875779AF}"/>
              </a:ext>
            </a:extLst>
          </p:cNvPr>
          <p:cNvPicPr>
            <a:picLocks noChangeAspect="1"/>
          </p:cNvPicPr>
          <p:nvPr/>
        </p:nvPicPr>
        <p:blipFill>
          <a:blip r:embed="rId4"/>
          <a:stretch>
            <a:fillRect/>
          </a:stretch>
        </p:blipFill>
        <p:spPr>
          <a:xfrm>
            <a:off x="6115223" y="3641598"/>
            <a:ext cx="2924918" cy="2304288"/>
          </a:xfrm>
          <a:prstGeom prst="rect">
            <a:avLst/>
          </a:prstGeom>
        </p:spPr>
      </p:pic>
      <p:pic>
        <p:nvPicPr>
          <p:cNvPr id="8" name="Picture 7">
            <a:extLst>
              <a:ext uri="{FF2B5EF4-FFF2-40B4-BE49-F238E27FC236}">
                <a16:creationId xmlns:a16="http://schemas.microsoft.com/office/drawing/2014/main" id="{EC768CCE-61D6-434D-A189-69198BA26B6F}"/>
              </a:ext>
            </a:extLst>
          </p:cNvPr>
          <p:cNvPicPr>
            <a:picLocks noChangeAspect="1"/>
          </p:cNvPicPr>
          <p:nvPr/>
        </p:nvPicPr>
        <p:blipFill rotWithShape="1">
          <a:blip r:embed="rId5"/>
          <a:srcRect l="6092"/>
          <a:stretch/>
        </p:blipFill>
        <p:spPr>
          <a:xfrm>
            <a:off x="185166" y="3949378"/>
            <a:ext cx="2729282" cy="1650254"/>
          </a:xfrm>
          <a:prstGeom prst="rect">
            <a:avLst/>
          </a:prstGeom>
        </p:spPr>
      </p:pic>
      <p:sp>
        <p:nvSpPr>
          <p:cNvPr id="10" name="TextBox 9">
            <a:extLst>
              <a:ext uri="{FF2B5EF4-FFF2-40B4-BE49-F238E27FC236}">
                <a16:creationId xmlns:a16="http://schemas.microsoft.com/office/drawing/2014/main" id="{7585F4C7-4F1C-46BE-A357-72F37F47731A}"/>
              </a:ext>
            </a:extLst>
          </p:cNvPr>
          <p:cNvSpPr txBox="1"/>
          <p:nvPr/>
        </p:nvSpPr>
        <p:spPr>
          <a:xfrm>
            <a:off x="103859" y="5577375"/>
            <a:ext cx="1844802" cy="253916"/>
          </a:xfrm>
          <a:prstGeom prst="rect">
            <a:avLst/>
          </a:prstGeom>
          <a:noFill/>
        </p:spPr>
        <p:txBody>
          <a:bodyPr wrap="square" rtlCol="0">
            <a:spAutoFit/>
          </a:bodyPr>
          <a:lstStyle/>
          <a:p>
            <a:pPr defTabSz="685800" fontAlgn="auto">
              <a:spcBef>
                <a:spcPts val="0"/>
              </a:spcBef>
              <a:spcAft>
                <a:spcPts val="0"/>
              </a:spcAft>
            </a:pPr>
            <a:r>
              <a:rPr lang="en-US" sz="1050" i="1" dirty="0">
                <a:solidFill>
                  <a:prstClr val="black"/>
                </a:solidFill>
                <a:latin typeface="Calibri" panose="020F0502020204030204"/>
                <a:ea typeface="+mn-ea"/>
                <a:cs typeface="+mn-cs"/>
              </a:rPr>
              <a:t>Floods in Gaza, 2011</a:t>
            </a:r>
          </a:p>
        </p:txBody>
      </p:sp>
      <p:pic>
        <p:nvPicPr>
          <p:cNvPr id="12" name="Picture 11">
            <a:extLst>
              <a:ext uri="{FF2B5EF4-FFF2-40B4-BE49-F238E27FC236}">
                <a16:creationId xmlns:a16="http://schemas.microsoft.com/office/drawing/2014/main" id="{8B2479DB-326F-4D05-8E3E-313BB8F90F20}"/>
              </a:ext>
            </a:extLst>
          </p:cNvPr>
          <p:cNvPicPr>
            <a:picLocks noChangeAspect="1"/>
          </p:cNvPicPr>
          <p:nvPr/>
        </p:nvPicPr>
        <p:blipFill>
          <a:blip r:embed="rId6"/>
          <a:stretch>
            <a:fillRect/>
          </a:stretch>
        </p:blipFill>
        <p:spPr>
          <a:xfrm>
            <a:off x="3234513" y="3927121"/>
            <a:ext cx="2471344" cy="1694768"/>
          </a:xfrm>
          <a:prstGeom prst="rect">
            <a:avLst/>
          </a:prstGeom>
        </p:spPr>
      </p:pic>
      <p:sp>
        <p:nvSpPr>
          <p:cNvPr id="13" name="TextBox 12">
            <a:extLst>
              <a:ext uri="{FF2B5EF4-FFF2-40B4-BE49-F238E27FC236}">
                <a16:creationId xmlns:a16="http://schemas.microsoft.com/office/drawing/2014/main" id="{BBE59BDC-E920-4A93-92A5-CE6C1C46F168}"/>
              </a:ext>
            </a:extLst>
          </p:cNvPr>
          <p:cNvSpPr txBox="1"/>
          <p:nvPr/>
        </p:nvSpPr>
        <p:spPr>
          <a:xfrm>
            <a:off x="3172790" y="5611671"/>
            <a:ext cx="2635936" cy="415498"/>
          </a:xfrm>
          <a:prstGeom prst="rect">
            <a:avLst/>
          </a:prstGeom>
          <a:noFill/>
        </p:spPr>
        <p:txBody>
          <a:bodyPr wrap="square" rtlCol="0">
            <a:spAutoFit/>
          </a:bodyPr>
          <a:lstStyle/>
          <a:p>
            <a:pPr defTabSz="685800" fontAlgn="auto">
              <a:spcBef>
                <a:spcPts val="0"/>
              </a:spcBef>
              <a:spcAft>
                <a:spcPts val="0"/>
              </a:spcAft>
            </a:pPr>
            <a:r>
              <a:rPr lang="en-US" sz="1050" i="1" dirty="0">
                <a:solidFill>
                  <a:prstClr val="black"/>
                </a:solidFill>
                <a:latin typeface="Calibri" panose="020F0502020204030204"/>
                <a:ea typeface="+mn-ea"/>
                <a:cs typeface="+mn-cs"/>
              </a:rPr>
              <a:t>Damages in Muscat after Cyclone </a:t>
            </a:r>
            <a:r>
              <a:rPr lang="en-US" sz="1050" i="1" dirty="0" err="1">
                <a:solidFill>
                  <a:prstClr val="black"/>
                </a:solidFill>
                <a:latin typeface="Calibri" panose="020F0502020204030204"/>
                <a:ea typeface="+mn-ea"/>
                <a:cs typeface="+mn-cs"/>
              </a:rPr>
              <a:t>Gonu</a:t>
            </a:r>
            <a:r>
              <a:rPr lang="en-US" sz="1050" i="1" dirty="0">
                <a:solidFill>
                  <a:prstClr val="black"/>
                </a:solidFill>
                <a:latin typeface="Calibri" panose="020F0502020204030204"/>
                <a:ea typeface="+mn-ea"/>
                <a:cs typeface="+mn-cs"/>
              </a:rPr>
              <a:t>, 2007</a:t>
            </a:r>
          </a:p>
        </p:txBody>
      </p:sp>
    </p:spTree>
    <p:extLst>
      <p:ext uri="{BB962C8B-B14F-4D97-AF65-F5344CB8AC3E}">
        <p14:creationId xmlns:p14="http://schemas.microsoft.com/office/powerpoint/2010/main" val="1832197382"/>
      </p:ext>
    </p:extLst>
  </p:cSld>
  <p:clrMapOvr>
    <a:masterClrMapping/>
  </p:clrMapOvr>
</p:sld>
</file>

<file path=ppt/theme/theme1.xml><?xml version="1.0" encoding="utf-8"?>
<a:theme xmlns:a="http://schemas.openxmlformats.org/drawingml/2006/main" name="ESCWA-PPT-Template-English">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SCWA-PPT-Template-English">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ESCWA-PPT-Template-English</Template>
  <TotalTime>9292</TotalTime>
  <Words>1436</Words>
  <Application>Microsoft Office PowerPoint</Application>
  <PresentationFormat>On-screen Show (4:3)</PresentationFormat>
  <Paragraphs>160</Paragraphs>
  <Slides>13</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vt:lpstr>
      <vt:lpstr>Arial Black</vt:lpstr>
      <vt:lpstr>Calibri</vt:lpstr>
      <vt:lpstr>Roboto Condensed</vt:lpstr>
      <vt:lpstr>RobotoCondensed-Regular</vt:lpstr>
      <vt:lpstr>Wingdings</vt:lpstr>
      <vt:lpstr>ESCWA-PPT-Template-English</vt:lpstr>
      <vt:lpstr>1_ESCWA-PPT-Template-English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SDPD</dc:creator>
  <cp:lastModifiedBy>Roula Majdalani</cp:lastModifiedBy>
  <cp:revision>276</cp:revision>
  <cp:lastPrinted>2019-07-04T06:38:12Z</cp:lastPrinted>
  <dcterms:created xsi:type="dcterms:W3CDTF">2016-10-24T12:21:26Z</dcterms:created>
  <dcterms:modified xsi:type="dcterms:W3CDTF">2019-07-12T18:02:06Z</dcterms:modified>
</cp:coreProperties>
</file>