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73" r:id="rId3"/>
    <p:sldId id="274" r:id="rId4"/>
    <p:sldId id="258" r:id="rId5"/>
    <p:sldId id="261" r:id="rId6"/>
    <p:sldId id="262" r:id="rId7"/>
    <p:sldId id="276" r:id="rId8"/>
    <p:sldId id="265" r:id="rId9"/>
    <p:sldId id="277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B8470-284F-41A0-A039-05B176801E4D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5ABA1-8731-42DB-810A-DD07BF000D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7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D5ABA1-8731-42DB-810A-DD07BF000D0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0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3858C5-B4CD-4CA6-A823-53A7A57CF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079" y="180369"/>
            <a:ext cx="1465787" cy="1531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C98D1C-D53F-449B-BDF9-C571757F0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0019" y="195453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6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09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483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853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153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39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4664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994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38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320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617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33858C5-B4CD-4CA6-A823-53A7A57CFE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1520" y="195453"/>
            <a:ext cx="1436905" cy="1500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C98D1C-D53F-449B-BDF9-C571757F00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0019" y="195453"/>
            <a:ext cx="1292464" cy="12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1641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733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165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38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695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6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22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10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589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904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55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87881-CDC8-445B-AE70-3E3EF899DF2B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35437-8659-438F-92FB-E4BEFD1271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22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5420C-605D-4EDF-AC2D-DBD84EA22E96}" type="datetimeFigureOut">
              <a:rPr lang="en-GB" smtClean="0"/>
              <a:t>11/07/2019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2B945-144B-40F1-AAEF-6E2AC22EB7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6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DA4755-9B5D-4C99-8648-166CB2AF4A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5656" y="2852936"/>
            <a:ext cx="7815268" cy="3186206"/>
          </a:xfrm>
        </p:spPr>
        <p:txBody>
          <a:bodyPr>
            <a:noAutofit/>
          </a:bodyPr>
          <a:lstStyle/>
          <a:p>
            <a:pPr algn="l"/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4000" dirty="0" smtClean="0">
                <a:solidFill>
                  <a:srgbClr val="00B0F0"/>
                </a:solidFill>
              </a:rPr>
              <a:t>The </a:t>
            </a:r>
            <a:r>
              <a:rPr lang="en-GB" sz="4000" dirty="0">
                <a:solidFill>
                  <a:srgbClr val="00B0F0"/>
                </a:solidFill>
              </a:rPr>
              <a:t>Merging of Knowledge</a:t>
            </a:r>
            <a:r>
              <a:rPr lang="en-GB" sz="4000" dirty="0"/>
              <a:t>  </a:t>
            </a:r>
            <a:br>
              <a:rPr lang="en-GB" sz="4000" dirty="0"/>
            </a:br>
            <a:r>
              <a:rPr lang="en-GB" sz="4000" dirty="0" smtClean="0"/>
              <a:t>A deeply </a:t>
            </a:r>
            <a:r>
              <a:rPr lang="en-GB" sz="4000" dirty="0"/>
              <a:t>participatory </a:t>
            </a:r>
            <a:r>
              <a:rPr lang="en-GB" sz="4000" dirty="0" smtClean="0"/>
              <a:t>approach</a:t>
            </a:r>
            <a:br>
              <a:rPr lang="en-GB" sz="4000" dirty="0" smtClean="0"/>
            </a:br>
            <a:r>
              <a:rPr lang="en-GB" sz="4000" dirty="0" smtClean="0"/>
              <a:t/>
            </a:r>
            <a:br>
              <a:rPr lang="en-GB" sz="4000" dirty="0" smtClean="0"/>
            </a:br>
            <a:r>
              <a:rPr lang="en-GB" sz="2400" b="1" dirty="0" smtClean="0"/>
              <a:t>Dr Rachel </a:t>
            </a:r>
            <a:r>
              <a:rPr lang="en-GB" sz="2400" b="1" dirty="0"/>
              <a:t>Bray </a:t>
            </a:r>
            <a:br>
              <a:rPr lang="en-GB" sz="2400" b="1" dirty="0"/>
            </a:br>
            <a:r>
              <a:rPr lang="en-GB" sz="2400" dirty="0"/>
              <a:t>Research Associate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Department </a:t>
            </a:r>
            <a:r>
              <a:rPr lang="en-GB" sz="2400" dirty="0"/>
              <a:t>of Social Policy and Intervention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University </a:t>
            </a:r>
            <a:r>
              <a:rPr lang="en-GB" sz="2400" dirty="0"/>
              <a:t>of </a:t>
            </a:r>
            <a:r>
              <a:rPr lang="en-GB" sz="2400" dirty="0" smtClean="0"/>
              <a:t>Oxford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E3ADAB3-2BDC-4B67-B645-7A84C7A35825}"/>
              </a:ext>
            </a:extLst>
          </p:cNvPr>
          <p:cNvSpPr txBox="1"/>
          <p:nvPr/>
        </p:nvSpPr>
        <p:spPr>
          <a:xfrm>
            <a:off x="1610017" y="2232707"/>
            <a:ext cx="5669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2019 High-Level Political Forum – Side event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267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7B9956-0B47-417C-A8EF-0408B88CB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Autofit/>
          </a:bodyPr>
          <a:lstStyle/>
          <a:p>
            <a:r>
              <a:rPr lang="en-GB" sz="3600" dirty="0" smtClean="0">
                <a:latin typeface="+mn-lt"/>
              </a:rPr>
              <a:t>Why did we choose </a:t>
            </a:r>
            <a:r>
              <a:rPr lang="en-GB" sz="3600" dirty="0"/>
              <a:t>the</a:t>
            </a:r>
            <a:r>
              <a:rPr lang="en-GB" sz="3600" dirty="0" smtClean="0">
                <a:latin typeface="+mn-lt"/>
              </a:rPr>
              <a:t/>
            </a:r>
            <a:br>
              <a:rPr lang="en-GB" sz="3600" dirty="0" smtClean="0">
                <a:latin typeface="+mn-lt"/>
              </a:rPr>
            </a:br>
            <a:r>
              <a:rPr lang="en-GB" sz="3600" i="1" dirty="0" smtClean="0">
                <a:latin typeface="+mn-lt"/>
              </a:rPr>
              <a:t>Merging of Knowledge</a:t>
            </a:r>
            <a:r>
              <a:rPr lang="en-GB" sz="3600" dirty="0" smtClean="0">
                <a:latin typeface="+mn-lt"/>
              </a:rPr>
              <a:t>?</a:t>
            </a:r>
            <a:endParaRPr lang="en-GB" sz="36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B555418-69B5-4198-8899-B8D75F320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2816"/>
            <a:ext cx="7886700" cy="469585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SDG Target 1.2 to halve </a:t>
            </a:r>
            <a:r>
              <a:rPr lang="en-GB" sz="2800" dirty="0"/>
              <a:t>poverty </a:t>
            </a:r>
            <a:r>
              <a:rPr lang="en-GB" sz="2800" i="1" dirty="0"/>
              <a:t>in all </a:t>
            </a:r>
            <a:r>
              <a:rPr lang="en-GB" sz="2800" i="1" dirty="0" smtClean="0"/>
              <a:t>its dimensions</a:t>
            </a:r>
          </a:p>
          <a:p>
            <a:pPr marL="0" indent="0">
              <a:buNone/>
            </a:pPr>
            <a:endParaRPr lang="en-GB" sz="2800" i="1" dirty="0"/>
          </a:p>
          <a:p>
            <a:r>
              <a:rPr lang="en-GB" sz="2800" dirty="0"/>
              <a:t>But what are the dimensions of poverty and who should decide them?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We set out to design research that </a:t>
            </a:r>
          </a:p>
          <a:p>
            <a:pPr lvl="1"/>
            <a:r>
              <a:rPr lang="en-GB" dirty="0" smtClean="0"/>
              <a:t>prioritises </a:t>
            </a:r>
            <a:r>
              <a:rPr lang="en-GB" dirty="0"/>
              <a:t>the knowledge of </a:t>
            </a:r>
            <a:r>
              <a:rPr lang="en-GB" dirty="0" smtClean="0"/>
              <a:t>people </a:t>
            </a:r>
            <a:r>
              <a:rPr lang="en-GB" dirty="0"/>
              <a:t>experiencing </a:t>
            </a:r>
            <a:r>
              <a:rPr lang="en-GB" dirty="0" smtClean="0"/>
              <a:t>poverty 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erges this </a:t>
            </a:r>
            <a:r>
              <a:rPr lang="en-GB" dirty="0"/>
              <a:t>with the knowledge </a:t>
            </a:r>
            <a:r>
              <a:rPr lang="en-GB" dirty="0" smtClean="0"/>
              <a:t>of practitioners and of academics/decision-makers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70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 smtClean="0"/>
              <a:t>What is the </a:t>
            </a:r>
            <a:r>
              <a:rPr lang="en-GB" sz="3200" i="1" dirty="0" smtClean="0"/>
              <a:t>Merging of Knowledge </a:t>
            </a:r>
            <a:br>
              <a:rPr lang="en-GB" sz="3200" i="1" dirty="0" smtClean="0"/>
            </a:br>
            <a:r>
              <a:rPr lang="en-GB" sz="3200" dirty="0" smtClean="0"/>
              <a:t>and how does it work?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925144"/>
          </a:xfrm>
        </p:spPr>
        <p:txBody>
          <a:bodyPr>
            <a:normAutofit fontScale="625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An approach to research and practice, founded on principles</a:t>
            </a:r>
          </a:p>
          <a:p>
            <a:pPr lvl="1"/>
            <a:r>
              <a:rPr lang="en-GB" b="1" dirty="0" smtClean="0"/>
              <a:t>Full citizenship for all</a:t>
            </a:r>
            <a:r>
              <a:rPr lang="en-GB" dirty="0" smtClean="0"/>
              <a:t>; every person’s knowledge counts</a:t>
            </a:r>
          </a:p>
          <a:p>
            <a:pPr lvl="1"/>
            <a:r>
              <a:rPr lang="en-GB" b="1" dirty="0" smtClean="0"/>
              <a:t>Guaranteed equality</a:t>
            </a:r>
            <a:r>
              <a:rPr lang="en-GB" dirty="0" smtClean="0"/>
              <a:t>; addresses inherent power dynamics</a:t>
            </a:r>
          </a:p>
          <a:p>
            <a:endParaRPr lang="en-GB" dirty="0" smtClean="0"/>
          </a:p>
          <a:p>
            <a:r>
              <a:rPr lang="en-GB" dirty="0" smtClean="0"/>
              <a:t>Based on the idea that </a:t>
            </a:r>
            <a:r>
              <a:rPr lang="en-GB" smtClean="0"/>
              <a:t>our knowledge </a:t>
            </a:r>
            <a:r>
              <a:rPr lang="en-GB" dirty="0" smtClean="0"/>
              <a:t>derives from our lived experience 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rgbClr val="00B050"/>
                </a:solidFill>
              </a:rPr>
              <a:t>Direct experience of poverty</a:t>
            </a:r>
            <a:r>
              <a:rPr lang="en-GB" dirty="0" smtClean="0"/>
              <a:t> 	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Professional practice</a:t>
            </a:r>
            <a:r>
              <a:rPr lang="en-GB" dirty="0" smtClean="0"/>
              <a:t>	</a:t>
            </a:r>
            <a:r>
              <a:rPr lang="en-GB" dirty="0" smtClean="0">
                <a:solidFill>
                  <a:srgbClr val="0070C0"/>
                </a:solidFill>
              </a:rPr>
              <a:t>Academic research </a:t>
            </a:r>
          </a:p>
          <a:p>
            <a:pPr marL="57150" indent="0">
              <a:buNone/>
            </a:pPr>
            <a:r>
              <a:rPr lang="en-GB" i="1" dirty="0" smtClean="0"/>
              <a:t>		</a:t>
            </a:r>
          </a:p>
          <a:p>
            <a:pPr marL="57150" indent="0">
              <a:buNone/>
            </a:pPr>
            <a:r>
              <a:rPr lang="en-GB" dirty="0" smtClean="0"/>
              <a:t>Steered by a team of co-researchers from all backgrounds (</a:t>
            </a:r>
            <a:r>
              <a:rPr lang="en-GB" b="1" dirty="0" smtClean="0">
                <a:solidFill>
                  <a:srgbClr val="00B050"/>
                </a:solidFill>
              </a:rPr>
              <a:t>half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B050"/>
                </a:solidFill>
              </a:rPr>
              <a:t>living in poverty</a:t>
            </a:r>
            <a:r>
              <a:rPr lang="en-GB" dirty="0" smtClean="0"/>
              <a:t>)</a:t>
            </a:r>
          </a:p>
          <a:p>
            <a:pPr marL="57150" indent="0">
              <a:buNone/>
            </a:pPr>
            <a:endParaRPr lang="en-GB" dirty="0" smtClean="0"/>
          </a:p>
          <a:p>
            <a:pPr marL="57150" indent="0">
              <a:buNone/>
            </a:pPr>
            <a:r>
              <a:rPr lang="en-GB" dirty="0" smtClean="0"/>
              <a:t>Follows steps:</a:t>
            </a:r>
          </a:p>
          <a:p>
            <a:pPr marL="514350" indent="-457200">
              <a:buFont typeface="Symbol"/>
              <a:buChar char="Þ"/>
            </a:pPr>
            <a:r>
              <a:rPr lang="en-GB" dirty="0" smtClean="0"/>
              <a:t>Work in peer groups (20 - 30 hours)</a:t>
            </a:r>
          </a:p>
          <a:p>
            <a:pPr marL="514350" indent="-457200">
              <a:buFont typeface="Symbol"/>
              <a:buChar char="Þ"/>
            </a:pPr>
            <a:r>
              <a:rPr lang="en-GB" dirty="0" smtClean="0"/>
              <a:t>Synthesis of conclusions from each knowledge group (by steering team)</a:t>
            </a:r>
          </a:p>
          <a:p>
            <a:pPr marL="514350" indent="-457200">
              <a:buFont typeface="Symbol"/>
              <a:buChar char="Þ"/>
            </a:pPr>
            <a:r>
              <a:rPr lang="en-GB" dirty="0" smtClean="0"/>
              <a:t>Collective analysis by representatives from all </a:t>
            </a:r>
            <a:r>
              <a:rPr lang="en-GB" dirty="0" smtClean="0">
                <a:solidFill>
                  <a:srgbClr val="00B050"/>
                </a:solidFill>
              </a:rPr>
              <a:t>th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re</a:t>
            </a:r>
            <a:r>
              <a:rPr lang="en-GB" dirty="0" smtClean="0">
                <a:solidFill>
                  <a:srgbClr val="0070C0"/>
                </a:solidFill>
              </a:rPr>
              <a:t>e</a:t>
            </a:r>
            <a:r>
              <a:rPr lang="en-GB" dirty="0" smtClean="0"/>
              <a:t> groups (3 - 10 days)</a:t>
            </a:r>
          </a:p>
        </p:txBody>
      </p:sp>
    </p:spTree>
    <p:extLst>
      <p:ext uri="{BB962C8B-B14F-4D97-AF65-F5344CB8AC3E}">
        <p14:creationId xmlns:p14="http://schemas.microsoft.com/office/powerpoint/2010/main" val="29773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908BCD7C-2894-40D6-BAE7-540A9D15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68" y="194894"/>
            <a:ext cx="69096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+mn-lt"/>
              </a:rPr>
              <a:t>Merging of knowledge</a:t>
            </a:r>
            <a:br>
              <a:rPr lang="en-GB" dirty="0">
                <a:latin typeface="+mn-lt"/>
              </a:rPr>
            </a:br>
            <a:r>
              <a:rPr lang="fr-FR" sz="3100" i="1" dirty="0" smtClean="0">
                <a:latin typeface="+mn-lt"/>
              </a:rPr>
              <a:t>Time and money to support a </a:t>
            </a:r>
            <a:r>
              <a:rPr lang="fr-FR" sz="3100" i="1" dirty="0" err="1" smtClean="0">
                <a:latin typeface="+mn-lt"/>
              </a:rPr>
              <a:t>steady</a:t>
            </a:r>
            <a:r>
              <a:rPr lang="fr-FR" sz="3100" i="1" dirty="0" smtClean="0">
                <a:latin typeface="+mn-lt"/>
              </a:rPr>
              <a:t> </a:t>
            </a:r>
            <a:r>
              <a:rPr lang="fr-FR" sz="3100" i="1" dirty="0" err="1" smtClean="0">
                <a:latin typeface="+mn-lt"/>
              </a:rPr>
              <a:t>process</a:t>
            </a:r>
            <a:endParaRPr lang="en-GB" sz="3100" i="1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3538A38-1E40-4ABF-AA8F-198A4944E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07" y="1629336"/>
            <a:ext cx="4036894" cy="23406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9653B99-597A-4109-86C8-A1AEE4594C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465" y="1629336"/>
            <a:ext cx="4078039" cy="2340628"/>
          </a:xfrm>
          <a:prstGeom prst="rect">
            <a:avLst/>
          </a:prstGeom>
        </p:spPr>
      </p:pic>
      <p:pic>
        <p:nvPicPr>
          <p:cNvPr id="15" name="Picture 14" descr="A group of people standing in a room&#10;&#10;Description automatically generated">
            <a:extLst>
              <a:ext uri="{FF2B5EF4-FFF2-40B4-BE49-F238E27FC236}">
                <a16:creationId xmlns="" xmlns:a16="http://schemas.microsoft.com/office/drawing/2014/main" id="{C6842FB8-F386-4D93-B8E1-E1AA16184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495" y="4136923"/>
            <a:ext cx="4043506" cy="2274472"/>
          </a:xfrm>
          <a:prstGeom prst="rect">
            <a:avLst/>
          </a:prstGeom>
        </p:spPr>
      </p:pic>
      <p:pic>
        <p:nvPicPr>
          <p:cNvPr id="17" name="Picture 16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676EE754-8A7B-4B47-B7D6-BF06B53186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65" y="4136923"/>
            <a:ext cx="4043506" cy="22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7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6C9DAC-B1E9-4939-8984-15E3945D9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69" y="4237978"/>
            <a:ext cx="4097785" cy="23050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5C0A785-8098-4DB6-9CDB-C7C7BB50A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4237978"/>
            <a:ext cx="4097785" cy="2305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4D408B2-3785-4FBC-BF6D-76DFD4C787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1" y="1629338"/>
            <a:ext cx="4097784" cy="2305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A2AF49B-2497-405F-8587-C4F7C6BE5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8109" y="1629338"/>
            <a:ext cx="4097785" cy="230500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227EB817-AD7D-416E-A0C8-4B01C31C9F98}"/>
              </a:ext>
            </a:extLst>
          </p:cNvPr>
          <p:cNvSpPr txBox="1">
            <a:spLocks/>
          </p:cNvSpPr>
          <p:nvPr/>
        </p:nvSpPr>
        <p:spPr>
          <a:xfrm>
            <a:off x="611560" y="194894"/>
            <a:ext cx="8064895" cy="1325563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latin typeface="+mn-lt"/>
              </a:rPr>
              <a:t>Merging of </a:t>
            </a:r>
            <a:r>
              <a:rPr lang="en-GB" dirty="0" smtClean="0">
                <a:latin typeface="+mn-lt"/>
              </a:rPr>
              <a:t>knowledge =&gt; </a:t>
            </a:r>
            <a:r>
              <a:rPr lang="en-GB" b="1" dirty="0" smtClean="0">
                <a:latin typeface="+mn-lt"/>
              </a:rPr>
              <a:t>new</a:t>
            </a:r>
            <a:r>
              <a:rPr lang="en-GB" dirty="0" smtClean="0">
                <a:latin typeface="+mn-lt"/>
              </a:rPr>
              <a:t> knowledge</a:t>
            </a:r>
          </a:p>
          <a:p>
            <a:pPr algn="ctr"/>
            <a:r>
              <a:rPr lang="en-GB" dirty="0">
                <a:latin typeface="+mn-lt"/>
              </a:rPr>
              <a:t/>
            </a:r>
            <a:br>
              <a:rPr lang="en-GB" dirty="0">
                <a:latin typeface="+mn-lt"/>
              </a:rPr>
            </a:br>
            <a:r>
              <a:rPr lang="en-GB" sz="3400" i="1" dirty="0" smtClean="0">
                <a:latin typeface="+mn-lt"/>
              </a:rPr>
              <a:t>via mutual recognition, trust and reflective questioning</a:t>
            </a:r>
            <a:endParaRPr lang="en-GB" sz="34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17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ctangle 155">
            <a:extLst>
              <a:ext uri="{FF2B5EF4-FFF2-40B4-BE49-F238E27FC236}">
                <a16:creationId xmlns="" xmlns:a16="http://schemas.microsoft.com/office/drawing/2014/main" id="{86901260-CB0B-4132-B23B-85416D2C6E54}"/>
              </a:ext>
            </a:extLst>
          </p:cNvPr>
          <p:cNvSpPr/>
          <p:nvPr/>
        </p:nvSpPr>
        <p:spPr>
          <a:xfrm>
            <a:off x="1987112" y="6453336"/>
            <a:ext cx="2750983" cy="323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238C9C77-559C-4383-A2EF-59721DA2943B}"/>
              </a:ext>
            </a:extLst>
          </p:cNvPr>
          <p:cNvSpPr/>
          <p:nvPr/>
        </p:nvSpPr>
        <p:spPr>
          <a:xfrm>
            <a:off x="1492743" y="444137"/>
            <a:ext cx="6066859" cy="572476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B43A923B-EA0D-4803-B822-6521FDBCF4A9}"/>
              </a:ext>
            </a:extLst>
          </p:cNvPr>
          <p:cNvSpPr txBox="1"/>
          <p:nvPr/>
        </p:nvSpPr>
        <p:spPr>
          <a:xfrm>
            <a:off x="6024906" y="628473"/>
            <a:ext cx="45908" cy="361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  </a:t>
            </a:r>
          </a:p>
        </p:txBody>
      </p:sp>
      <p:sp>
        <p:nvSpPr>
          <p:cNvPr id="84" name="Oval 83">
            <a:extLst>
              <a:ext uri="{FF2B5EF4-FFF2-40B4-BE49-F238E27FC236}">
                <a16:creationId xmlns="" xmlns:a16="http://schemas.microsoft.com/office/drawing/2014/main" id="{572B20AB-CEE2-4950-91B2-49FBCEAE5F0B}"/>
              </a:ext>
            </a:extLst>
          </p:cNvPr>
          <p:cNvSpPr/>
          <p:nvPr/>
        </p:nvSpPr>
        <p:spPr>
          <a:xfrm>
            <a:off x="2306238" y="1177055"/>
            <a:ext cx="4284592" cy="4194508"/>
          </a:xfrm>
          <a:prstGeom prst="ellips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A7A6CE5-6153-44B9-BCBF-6B33D9C9C317}"/>
              </a:ext>
            </a:extLst>
          </p:cNvPr>
          <p:cNvGrpSpPr/>
          <p:nvPr/>
        </p:nvGrpSpPr>
        <p:grpSpPr>
          <a:xfrm>
            <a:off x="4956597" y="908331"/>
            <a:ext cx="1353477" cy="1276110"/>
            <a:chOff x="4966876" y="908548"/>
            <a:chExt cx="1353477" cy="1276110"/>
          </a:xfrm>
        </p:grpSpPr>
        <p:sp>
          <p:nvSpPr>
            <p:cNvPr id="138" name="Heptagon 137">
              <a:extLst>
                <a:ext uri="{FF2B5EF4-FFF2-40B4-BE49-F238E27FC236}">
                  <a16:creationId xmlns="" xmlns:a16="http://schemas.microsoft.com/office/drawing/2014/main" id="{E7B96123-6AEF-413F-833F-A78FD2EF6A7F}"/>
                </a:ext>
              </a:extLst>
            </p:cNvPr>
            <p:cNvSpPr/>
            <p:nvPr/>
          </p:nvSpPr>
          <p:spPr>
            <a:xfrm>
              <a:off x="4966876" y="908548"/>
              <a:ext cx="1353477" cy="1276110"/>
            </a:xfrm>
            <a:prstGeom prst="heptagon">
              <a:avLst/>
            </a:prstGeom>
            <a:solidFill>
              <a:sysClr val="window" lastClr="FFFFFF"/>
            </a:solidFill>
            <a:ln w="53975" cap="flat" cmpd="sng" algn="ctr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TextBox 142">
              <a:extLst>
                <a:ext uri="{FF2B5EF4-FFF2-40B4-BE49-F238E27FC236}">
                  <a16:creationId xmlns="" xmlns:a16="http://schemas.microsoft.com/office/drawing/2014/main" id="{F181E16F-A586-47F7-8ABD-1A34953F6295}"/>
                </a:ext>
              </a:extLst>
            </p:cNvPr>
            <p:cNvSpPr txBox="1"/>
            <p:nvPr/>
          </p:nvSpPr>
          <p:spPr>
            <a:xfrm>
              <a:off x="5056539" y="1131921"/>
              <a:ext cx="1157258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GB" sz="800" b="1" kern="0" dirty="0">
                <a:solidFill>
                  <a:prstClr val="black"/>
                </a:solidFill>
                <a:latin typeface="Calibri" panose="020F0502020204030204"/>
                <a:ea typeface="+mn-ea"/>
              </a:endParaRP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Lack of decent work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01D01D8-FD30-4F59-B00F-5193E375DDE7}"/>
              </a:ext>
            </a:extLst>
          </p:cNvPr>
          <p:cNvGrpSpPr/>
          <p:nvPr/>
        </p:nvGrpSpPr>
        <p:grpSpPr>
          <a:xfrm>
            <a:off x="4909775" y="3901828"/>
            <a:ext cx="1632171" cy="1846324"/>
            <a:chOff x="4909775" y="3901828"/>
            <a:chExt cx="1632171" cy="1846324"/>
          </a:xfrm>
        </p:grpSpPr>
        <p:sp>
          <p:nvSpPr>
            <p:cNvPr id="99" name="Isosceles Triangle 98">
              <a:extLst>
                <a:ext uri="{FF2B5EF4-FFF2-40B4-BE49-F238E27FC236}">
                  <a16:creationId xmlns="" xmlns:a16="http://schemas.microsoft.com/office/drawing/2014/main" id="{C46041DD-51FB-46A2-9E4E-3263A9872F12}"/>
                </a:ext>
              </a:extLst>
            </p:cNvPr>
            <p:cNvSpPr/>
            <p:nvPr/>
          </p:nvSpPr>
          <p:spPr>
            <a:xfrm rot="995180">
              <a:off x="6405293" y="3901828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Isosceles Triangle 99">
              <a:extLst>
                <a:ext uri="{FF2B5EF4-FFF2-40B4-BE49-F238E27FC236}">
                  <a16:creationId xmlns="" xmlns:a16="http://schemas.microsoft.com/office/drawing/2014/main" id="{A66E6D9F-71A5-484D-AA8C-8B722D3EA44F}"/>
                </a:ext>
              </a:extLst>
            </p:cNvPr>
            <p:cNvSpPr/>
            <p:nvPr/>
          </p:nvSpPr>
          <p:spPr>
            <a:xfrm rot="12859340">
              <a:off x="6019911" y="4565369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F871979-D3FD-4AC7-A192-3775BC4A470A}"/>
                </a:ext>
              </a:extLst>
            </p:cNvPr>
            <p:cNvGrpSpPr/>
            <p:nvPr/>
          </p:nvGrpSpPr>
          <p:grpSpPr>
            <a:xfrm>
              <a:off x="4909775" y="4472042"/>
              <a:ext cx="1353477" cy="1276110"/>
              <a:chOff x="4909775" y="4472042"/>
              <a:chExt cx="1353477" cy="1276110"/>
            </a:xfrm>
          </p:grpSpPr>
          <p:sp>
            <p:nvSpPr>
              <p:cNvPr id="140" name="Heptagon 139">
                <a:extLst>
                  <a:ext uri="{FF2B5EF4-FFF2-40B4-BE49-F238E27FC236}">
                    <a16:creationId xmlns="" xmlns:a16="http://schemas.microsoft.com/office/drawing/2014/main" id="{0B50BA29-1844-4ADE-91FA-7ADD4D72A3D6}"/>
                  </a:ext>
                </a:extLst>
              </p:cNvPr>
              <p:cNvSpPr/>
              <p:nvPr/>
            </p:nvSpPr>
            <p:spPr>
              <a:xfrm>
                <a:off x="4909775" y="4472042"/>
                <a:ext cx="1353477" cy="1276110"/>
              </a:xfrm>
              <a:prstGeom prst="heptagon">
                <a:avLst/>
              </a:prstGeom>
              <a:solidFill>
                <a:sysClr val="window" lastClr="FFFFFF"/>
              </a:solidFill>
              <a:ln w="53975" cap="flat" cmpd="sng" algn="ctr">
                <a:solidFill>
                  <a:srgbClr val="0066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="" xmlns:a16="http://schemas.microsoft.com/office/drawing/2014/main" id="{BC9C3274-3BB6-4C55-9917-A498FB0D8F39}"/>
                  </a:ext>
                </a:extLst>
              </p:cNvPr>
              <p:cNvSpPr txBox="1"/>
              <p:nvPr/>
            </p:nvSpPr>
            <p:spPr>
              <a:xfrm>
                <a:off x="5001958" y="4802848"/>
                <a:ext cx="1166544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400"/>
                </a:lvl1pPr>
              </a:lstStyle>
              <a:p>
                <a:pPr lvl="0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0" lang="en-GB" sz="13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Material &amp; social deprivation</a:t>
                </a:r>
              </a:p>
              <a:p>
                <a:pPr lvl="0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4F72E767-1D96-4F09-BBE5-FA817F868965}"/>
              </a:ext>
            </a:extLst>
          </p:cNvPr>
          <p:cNvGrpSpPr/>
          <p:nvPr/>
        </p:nvGrpSpPr>
        <p:grpSpPr>
          <a:xfrm>
            <a:off x="1658680" y="1864958"/>
            <a:ext cx="1475444" cy="2039889"/>
            <a:chOff x="1647668" y="1872073"/>
            <a:chExt cx="1475444" cy="2039889"/>
          </a:xfrm>
        </p:grpSpPr>
        <p:grpSp>
          <p:nvGrpSpPr>
            <p:cNvPr id="34" name="Group 33">
              <a:extLst>
                <a:ext uri="{FF2B5EF4-FFF2-40B4-BE49-F238E27FC236}">
                  <a16:creationId xmlns="" xmlns:a16="http://schemas.microsoft.com/office/drawing/2014/main" id="{9B486A1E-8D2D-4303-BD54-752DD5B21F34}"/>
                </a:ext>
              </a:extLst>
            </p:cNvPr>
            <p:cNvGrpSpPr/>
            <p:nvPr/>
          </p:nvGrpSpPr>
          <p:grpSpPr>
            <a:xfrm>
              <a:off x="1647668" y="2617054"/>
              <a:ext cx="1475444" cy="1294908"/>
              <a:chOff x="1647668" y="2617054"/>
              <a:chExt cx="1475444" cy="1294908"/>
            </a:xfrm>
          </p:grpSpPr>
          <p:sp>
            <p:nvSpPr>
              <p:cNvPr id="43" name="Dodecagon 42">
                <a:extLst>
                  <a:ext uri="{FF2B5EF4-FFF2-40B4-BE49-F238E27FC236}">
                    <a16:creationId xmlns="" xmlns:a16="http://schemas.microsoft.com/office/drawing/2014/main" id="{B2E8ACCB-A006-4824-8878-7AFC5F5BDEE2}"/>
                  </a:ext>
                </a:extLst>
              </p:cNvPr>
              <p:cNvSpPr/>
              <p:nvPr/>
            </p:nvSpPr>
            <p:spPr>
              <a:xfrm>
                <a:off x="1730571" y="2617054"/>
                <a:ext cx="1298960" cy="1283763"/>
              </a:xfrm>
              <a:prstGeom prst="dodecagon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D817BFD2-DF56-49C0-996D-654A2F4F62AB}"/>
                  </a:ext>
                </a:extLst>
              </p:cNvPr>
              <p:cNvSpPr txBox="1"/>
              <p:nvPr/>
            </p:nvSpPr>
            <p:spPr>
              <a:xfrm>
                <a:off x="1647668" y="3019410"/>
                <a:ext cx="147544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Institutional maltreatment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  <p:sp>
          <p:nvSpPr>
            <p:cNvPr id="41" name="Isosceles Triangle 40">
              <a:extLst>
                <a:ext uri="{FF2B5EF4-FFF2-40B4-BE49-F238E27FC236}">
                  <a16:creationId xmlns="" xmlns:a16="http://schemas.microsoft.com/office/drawing/2014/main" id="{D8D8077A-09E1-4039-8FD2-2673D74D308E}"/>
                </a:ext>
              </a:extLst>
            </p:cNvPr>
            <p:cNvSpPr/>
            <p:nvPr/>
          </p:nvSpPr>
          <p:spPr>
            <a:xfrm rot="2651228">
              <a:off x="2732139" y="1872073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Isosceles Triangle 41">
              <a:extLst>
                <a:ext uri="{FF2B5EF4-FFF2-40B4-BE49-F238E27FC236}">
                  <a16:creationId xmlns="" xmlns:a16="http://schemas.microsoft.com/office/drawing/2014/main" id="{1FAB8004-E4C6-4EB9-9DEC-5643C128B592}"/>
                </a:ext>
              </a:extLst>
            </p:cNvPr>
            <p:cNvSpPr/>
            <p:nvPr/>
          </p:nvSpPr>
          <p:spPr>
            <a:xfrm rot="11954375">
              <a:off x="2370524" y="2467007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23A8AEEC-508D-4A3E-B359-684F414F127D}"/>
              </a:ext>
            </a:extLst>
          </p:cNvPr>
          <p:cNvGrpSpPr/>
          <p:nvPr/>
        </p:nvGrpSpPr>
        <p:grpSpPr>
          <a:xfrm>
            <a:off x="2354925" y="3904404"/>
            <a:ext cx="2559897" cy="1830701"/>
            <a:chOff x="2359170" y="3911881"/>
            <a:chExt cx="2559897" cy="1830701"/>
          </a:xfrm>
        </p:grpSpPr>
        <p:sp>
          <p:nvSpPr>
            <p:cNvPr id="46" name="Isosceles Triangle 45">
              <a:extLst>
                <a:ext uri="{FF2B5EF4-FFF2-40B4-BE49-F238E27FC236}">
                  <a16:creationId xmlns="" xmlns:a16="http://schemas.microsoft.com/office/drawing/2014/main" id="{8F5A9C80-3E1F-42DA-ADE6-F0C2834FD569}"/>
                </a:ext>
              </a:extLst>
            </p:cNvPr>
            <p:cNvSpPr/>
            <p:nvPr/>
          </p:nvSpPr>
          <p:spPr>
            <a:xfrm rot="16709117">
              <a:off x="3984702" y="5264578"/>
              <a:ext cx="133222" cy="132901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="" xmlns:a16="http://schemas.microsoft.com/office/drawing/2014/main" id="{0BFFFEF4-F032-409D-B649-22AA7CE21335}"/>
                </a:ext>
              </a:extLst>
            </p:cNvPr>
            <p:cNvSpPr/>
            <p:nvPr/>
          </p:nvSpPr>
          <p:spPr>
            <a:xfrm rot="4683428">
              <a:off x="4786006" y="5272599"/>
              <a:ext cx="133222" cy="132901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="" xmlns:a16="http://schemas.microsoft.com/office/drawing/2014/main" id="{81B1A9D4-9389-472C-8405-26ED9B8EA279}"/>
                </a:ext>
              </a:extLst>
            </p:cNvPr>
            <p:cNvSpPr/>
            <p:nvPr/>
          </p:nvSpPr>
          <p:spPr>
            <a:xfrm rot="8220865">
              <a:off x="2731300" y="4554962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="" xmlns:a16="http://schemas.microsoft.com/office/drawing/2014/main" id="{0BCE5E42-B341-4CF7-AFF9-B3CA1B0D10F0}"/>
                </a:ext>
              </a:extLst>
            </p:cNvPr>
            <p:cNvSpPr/>
            <p:nvPr/>
          </p:nvSpPr>
          <p:spPr>
            <a:xfrm rot="20619035">
              <a:off x="2359170" y="3911881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="" xmlns:a16="http://schemas.microsoft.com/office/drawing/2014/main" id="{132CE7B0-237F-4B1C-89B5-24FB2F781588}"/>
                </a:ext>
              </a:extLst>
            </p:cNvPr>
            <p:cNvGrpSpPr/>
            <p:nvPr/>
          </p:nvGrpSpPr>
          <p:grpSpPr>
            <a:xfrm>
              <a:off x="2684362" y="4458819"/>
              <a:ext cx="1319293" cy="1283763"/>
              <a:chOff x="2684362" y="4458819"/>
              <a:chExt cx="1319293" cy="1283763"/>
            </a:xfrm>
          </p:grpSpPr>
          <p:sp>
            <p:nvSpPr>
              <p:cNvPr id="51" name="Dodecagon 50">
                <a:extLst>
                  <a:ext uri="{FF2B5EF4-FFF2-40B4-BE49-F238E27FC236}">
                    <a16:creationId xmlns="" xmlns:a16="http://schemas.microsoft.com/office/drawing/2014/main" id="{930FA129-5BF5-49B2-A750-C2BE22FACFA4}"/>
                  </a:ext>
                </a:extLst>
              </p:cNvPr>
              <p:cNvSpPr/>
              <p:nvPr/>
            </p:nvSpPr>
            <p:spPr>
              <a:xfrm>
                <a:off x="2704695" y="4458819"/>
                <a:ext cx="1298960" cy="1283763"/>
              </a:xfrm>
              <a:prstGeom prst="dodecagon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TextBox 144">
                <a:extLst>
                  <a:ext uri="{FF2B5EF4-FFF2-40B4-BE49-F238E27FC236}">
                    <a16:creationId xmlns="" xmlns:a16="http://schemas.microsoft.com/office/drawing/2014/main" id="{5A56E776-10A1-4C76-942A-7C1AD241083D}"/>
                  </a:ext>
                </a:extLst>
              </p:cNvPr>
              <p:cNvSpPr txBox="1"/>
              <p:nvPr/>
            </p:nvSpPr>
            <p:spPr>
              <a:xfrm>
                <a:off x="2684362" y="4841003"/>
                <a:ext cx="13160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Unrecognised contribution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</p:grp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96D594EE-8C52-450D-8E64-9277B179BEDE}"/>
              </a:ext>
            </a:extLst>
          </p:cNvPr>
          <p:cNvGrpSpPr/>
          <p:nvPr/>
        </p:nvGrpSpPr>
        <p:grpSpPr>
          <a:xfrm>
            <a:off x="5984901" y="1962681"/>
            <a:ext cx="1353477" cy="1921215"/>
            <a:chOff x="5984901" y="1962681"/>
            <a:chExt cx="1353477" cy="1921215"/>
          </a:xfrm>
        </p:grpSpPr>
        <p:sp>
          <p:nvSpPr>
            <p:cNvPr id="69" name="Isosceles Triangle 68">
              <a:extLst>
                <a:ext uri="{FF2B5EF4-FFF2-40B4-BE49-F238E27FC236}">
                  <a16:creationId xmlns="" xmlns:a16="http://schemas.microsoft.com/office/drawing/2014/main" id="{79629B22-3E62-4F4A-BB7C-3726556170F3}"/>
                </a:ext>
              </a:extLst>
            </p:cNvPr>
            <p:cNvSpPr/>
            <p:nvPr/>
          </p:nvSpPr>
          <p:spPr>
            <a:xfrm rot="19620300">
              <a:off x="6101434" y="1962681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Isosceles Triangle 69">
              <a:extLst>
                <a:ext uri="{FF2B5EF4-FFF2-40B4-BE49-F238E27FC236}">
                  <a16:creationId xmlns="" xmlns:a16="http://schemas.microsoft.com/office/drawing/2014/main" id="{269E9E34-343C-4472-A2C6-4FC84D4CA527}"/>
                </a:ext>
              </a:extLst>
            </p:cNvPr>
            <p:cNvSpPr/>
            <p:nvPr/>
          </p:nvSpPr>
          <p:spPr>
            <a:xfrm rot="9744259">
              <a:off x="6410953" y="2525990"/>
              <a:ext cx="136653" cy="129563"/>
            </a:xfrm>
            <a:prstGeom prst="triangle">
              <a:avLst>
                <a:gd name="adj" fmla="val 50008"/>
              </a:avLst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="" xmlns:a16="http://schemas.microsoft.com/office/drawing/2014/main" id="{36534CEE-B38F-43A0-AA8C-9840AFD694D5}"/>
                </a:ext>
              </a:extLst>
            </p:cNvPr>
            <p:cNvGrpSpPr/>
            <p:nvPr/>
          </p:nvGrpSpPr>
          <p:grpSpPr>
            <a:xfrm>
              <a:off x="5984901" y="2607786"/>
              <a:ext cx="1353477" cy="1276110"/>
              <a:chOff x="6049637" y="2607786"/>
              <a:chExt cx="1353477" cy="1276110"/>
            </a:xfrm>
          </p:grpSpPr>
          <p:sp>
            <p:nvSpPr>
              <p:cNvPr id="72" name="Heptagon 71">
                <a:extLst>
                  <a:ext uri="{FF2B5EF4-FFF2-40B4-BE49-F238E27FC236}">
                    <a16:creationId xmlns="" xmlns:a16="http://schemas.microsoft.com/office/drawing/2014/main" id="{4006ABDF-B2D6-477E-AE52-2D9F4B38F39B}"/>
                  </a:ext>
                </a:extLst>
              </p:cNvPr>
              <p:cNvSpPr/>
              <p:nvPr/>
            </p:nvSpPr>
            <p:spPr>
              <a:xfrm>
                <a:off x="6049637" y="2607786"/>
                <a:ext cx="1353477" cy="1276110"/>
              </a:xfrm>
              <a:prstGeom prst="heptagon">
                <a:avLst/>
              </a:prstGeom>
              <a:solidFill>
                <a:sysClr val="window" lastClr="FFFFFF"/>
              </a:solidFill>
              <a:ln w="53975" cap="flat" cmpd="sng" algn="ctr">
                <a:solidFill>
                  <a:srgbClr val="0066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="" xmlns:a16="http://schemas.microsoft.com/office/drawing/2014/main" id="{B4D0D309-20E9-40E9-8C56-139630E89BC6}"/>
                  </a:ext>
                </a:extLst>
              </p:cNvPr>
              <p:cNvSpPr txBox="1"/>
              <p:nvPr/>
            </p:nvSpPr>
            <p:spPr>
              <a:xfrm>
                <a:off x="6061044" y="2959472"/>
                <a:ext cx="13420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kumimoji="0" lang="en-GB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</a:rPr>
                  <a:t>Insufficient &amp; insecure income</a:t>
                </a:r>
              </a:p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endParaRPr>
              </a:p>
            </p:txBody>
          </p:sp>
        </p:grpSp>
      </p:grp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CE7EC6A4-7F90-49AA-8AF4-3976E32EB6B7}"/>
              </a:ext>
            </a:extLst>
          </p:cNvPr>
          <p:cNvCxnSpPr>
            <a:cxnSpLocks/>
          </p:cNvCxnSpPr>
          <p:nvPr/>
        </p:nvCxnSpPr>
        <p:spPr>
          <a:xfrm flipH="1">
            <a:off x="5011225" y="2099289"/>
            <a:ext cx="226955" cy="291175"/>
          </a:xfrm>
          <a:prstGeom prst="straightConnector1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non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="" xmlns:a16="http://schemas.microsoft.com/office/drawing/2014/main" id="{0ACB6C16-D6A8-42BA-A2EF-3337F790ABC1}"/>
              </a:ext>
            </a:extLst>
          </p:cNvPr>
          <p:cNvCxnSpPr>
            <a:cxnSpLocks/>
          </p:cNvCxnSpPr>
          <p:nvPr/>
        </p:nvCxnSpPr>
        <p:spPr>
          <a:xfrm flipH="1">
            <a:off x="5587844" y="3315000"/>
            <a:ext cx="409096" cy="0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non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="" xmlns:a16="http://schemas.microsoft.com/office/drawing/2014/main" id="{DD803F09-2019-4E03-AC46-09B539F750E8}"/>
              </a:ext>
            </a:extLst>
          </p:cNvPr>
          <p:cNvCxnSpPr>
            <a:cxnSpLocks/>
          </p:cNvCxnSpPr>
          <p:nvPr/>
        </p:nvCxnSpPr>
        <p:spPr>
          <a:xfrm flipH="1" flipV="1">
            <a:off x="5108021" y="4241161"/>
            <a:ext cx="190032" cy="264428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non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="" xmlns:a16="http://schemas.microsoft.com/office/drawing/2014/main" id="{BA1E1EA0-880A-44BE-9D85-F17544140B56}"/>
              </a:ext>
            </a:extLst>
          </p:cNvPr>
          <p:cNvCxnSpPr>
            <a:cxnSpLocks/>
          </p:cNvCxnSpPr>
          <p:nvPr/>
        </p:nvCxnSpPr>
        <p:spPr>
          <a:xfrm flipH="1" flipV="1">
            <a:off x="3051527" y="3300276"/>
            <a:ext cx="392635" cy="6765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none"/>
          </a:ln>
          <a:effectLst/>
        </p:spPr>
      </p:cxn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6264A942-0E28-4BE6-80C8-D206D46FD87A}"/>
              </a:ext>
            </a:extLst>
          </p:cNvPr>
          <p:cNvSpPr/>
          <p:nvPr/>
        </p:nvSpPr>
        <p:spPr>
          <a:xfrm>
            <a:off x="3533077" y="2368821"/>
            <a:ext cx="2032939" cy="2015487"/>
          </a:xfrm>
          <a:prstGeom prst="ellipse">
            <a:avLst/>
          </a:prstGeom>
          <a:solidFill>
            <a:sysClr val="window" lastClr="FFFFFF"/>
          </a:solidFill>
          <a:ln w="539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6CBAE13F-4632-4DD7-B0E5-9DED57542889}"/>
              </a:ext>
            </a:extLst>
          </p:cNvPr>
          <p:cNvSpPr/>
          <p:nvPr/>
        </p:nvSpPr>
        <p:spPr>
          <a:xfrm>
            <a:off x="3814780" y="2658591"/>
            <a:ext cx="1461051" cy="1428547"/>
          </a:xfrm>
          <a:prstGeom prst="ellipse">
            <a:avLst/>
          </a:prstGeom>
          <a:solidFill>
            <a:sysClr val="window" lastClr="FFFFFF"/>
          </a:solidFill>
          <a:ln w="31750" cap="flat" cmpd="sng" algn="ctr">
            <a:solidFill>
              <a:srgbClr val="FF0000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</a:t>
            </a:r>
          </a:p>
        </p:txBody>
      </p:sp>
      <p:sp>
        <p:nvSpPr>
          <p:cNvPr id="74" name="Isosceles Triangle 73">
            <a:extLst>
              <a:ext uri="{FF2B5EF4-FFF2-40B4-BE49-F238E27FC236}">
                <a16:creationId xmlns="" xmlns:a16="http://schemas.microsoft.com/office/drawing/2014/main" id="{E65C5E2F-67BF-45D7-A8D0-8DEBDBAD075D}"/>
              </a:ext>
            </a:extLst>
          </p:cNvPr>
          <p:cNvSpPr/>
          <p:nvPr/>
        </p:nvSpPr>
        <p:spPr>
          <a:xfrm rot="8721789">
            <a:off x="5240646" y="4461336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Isosceles Triangle 74">
            <a:extLst>
              <a:ext uri="{FF2B5EF4-FFF2-40B4-BE49-F238E27FC236}">
                <a16:creationId xmlns="" xmlns:a16="http://schemas.microsoft.com/office/drawing/2014/main" id="{9AB6FD3C-D9BB-40E2-B6AD-1222C3F9359E}"/>
              </a:ext>
            </a:extLst>
          </p:cNvPr>
          <p:cNvSpPr/>
          <p:nvPr/>
        </p:nvSpPr>
        <p:spPr>
          <a:xfrm rot="19702536">
            <a:off x="5055059" y="4183766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Isosceles Triangle 75">
            <a:extLst>
              <a:ext uri="{FF2B5EF4-FFF2-40B4-BE49-F238E27FC236}">
                <a16:creationId xmlns="" xmlns:a16="http://schemas.microsoft.com/office/drawing/2014/main" id="{BED44EFF-4F9D-4B76-BDD9-FB181AAAA2D7}"/>
              </a:ext>
            </a:extLst>
          </p:cNvPr>
          <p:cNvSpPr/>
          <p:nvPr/>
        </p:nvSpPr>
        <p:spPr>
          <a:xfrm rot="5400000">
            <a:off x="5880854" y="3248551"/>
            <a:ext cx="133222" cy="132901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Isosceles Triangle 76">
            <a:extLst>
              <a:ext uri="{FF2B5EF4-FFF2-40B4-BE49-F238E27FC236}">
                <a16:creationId xmlns="" xmlns:a16="http://schemas.microsoft.com/office/drawing/2014/main" id="{2AD7D18A-0FDC-40B4-BCD9-57F067DF6A13}"/>
              </a:ext>
            </a:extLst>
          </p:cNvPr>
          <p:cNvSpPr/>
          <p:nvPr/>
        </p:nvSpPr>
        <p:spPr>
          <a:xfrm rot="16214397">
            <a:off x="5548872" y="3252196"/>
            <a:ext cx="133222" cy="132901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Isosceles Triangle 77">
            <a:extLst>
              <a:ext uri="{FF2B5EF4-FFF2-40B4-BE49-F238E27FC236}">
                <a16:creationId xmlns="" xmlns:a16="http://schemas.microsoft.com/office/drawing/2014/main" id="{20E1F812-90CA-4238-8141-2E6E694749EA}"/>
              </a:ext>
            </a:extLst>
          </p:cNvPr>
          <p:cNvSpPr/>
          <p:nvPr/>
        </p:nvSpPr>
        <p:spPr>
          <a:xfrm rot="2332230">
            <a:off x="5145747" y="2062625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Isosceles Triangle 78">
            <a:extLst>
              <a:ext uri="{FF2B5EF4-FFF2-40B4-BE49-F238E27FC236}">
                <a16:creationId xmlns="" xmlns:a16="http://schemas.microsoft.com/office/drawing/2014/main" id="{A20731EA-AE80-4BC5-ACC5-6A8F932322B1}"/>
              </a:ext>
            </a:extLst>
          </p:cNvPr>
          <p:cNvSpPr/>
          <p:nvPr/>
        </p:nvSpPr>
        <p:spPr>
          <a:xfrm rot="12962791">
            <a:off x="4951354" y="2319516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Isosceles Triangle 79">
            <a:extLst>
              <a:ext uri="{FF2B5EF4-FFF2-40B4-BE49-F238E27FC236}">
                <a16:creationId xmlns="" xmlns:a16="http://schemas.microsoft.com/office/drawing/2014/main" id="{08E55400-9A92-482A-8721-3DD626D9427E}"/>
              </a:ext>
            </a:extLst>
          </p:cNvPr>
          <p:cNvSpPr/>
          <p:nvPr/>
        </p:nvSpPr>
        <p:spPr>
          <a:xfrm rot="8986507">
            <a:off x="3900158" y="2341798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Isosceles Triangle 81">
            <a:extLst>
              <a:ext uri="{FF2B5EF4-FFF2-40B4-BE49-F238E27FC236}">
                <a16:creationId xmlns="" xmlns:a16="http://schemas.microsoft.com/office/drawing/2014/main" id="{F21DBF62-72BE-40E4-8F96-8BCD2A3224FC}"/>
              </a:ext>
            </a:extLst>
          </p:cNvPr>
          <p:cNvSpPr/>
          <p:nvPr/>
        </p:nvSpPr>
        <p:spPr>
          <a:xfrm rot="19559444">
            <a:off x="3723549" y="2067756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C11246FD-A236-4910-BBB9-13A4A7419229}"/>
              </a:ext>
            </a:extLst>
          </p:cNvPr>
          <p:cNvCxnSpPr>
            <a:cxnSpLocks/>
          </p:cNvCxnSpPr>
          <p:nvPr/>
        </p:nvCxnSpPr>
        <p:spPr>
          <a:xfrm flipH="1" flipV="1">
            <a:off x="3798648" y="2135568"/>
            <a:ext cx="192759" cy="293362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none"/>
          </a:ln>
          <a:effectLst/>
        </p:spPr>
      </p:cxnSp>
      <p:sp>
        <p:nvSpPr>
          <p:cNvPr id="86" name="Isosceles Triangle 85">
            <a:extLst>
              <a:ext uri="{FF2B5EF4-FFF2-40B4-BE49-F238E27FC236}">
                <a16:creationId xmlns="" xmlns:a16="http://schemas.microsoft.com/office/drawing/2014/main" id="{41529C4A-A529-403C-94B5-4879ED51ACB9}"/>
              </a:ext>
            </a:extLst>
          </p:cNvPr>
          <p:cNvSpPr/>
          <p:nvPr/>
        </p:nvSpPr>
        <p:spPr>
          <a:xfrm rot="5265537">
            <a:off x="3364657" y="3240590"/>
            <a:ext cx="133222" cy="132901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="" xmlns:a16="http://schemas.microsoft.com/office/drawing/2014/main" id="{62EDBE1B-F444-4E40-9CB7-EA231F316FE9}"/>
              </a:ext>
            </a:extLst>
          </p:cNvPr>
          <p:cNvSpPr/>
          <p:nvPr/>
        </p:nvSpPr>
        <p:spPr>
          <a:xfrm rot="16165623">
            <a:off x="3027387" y="3240070"/>
            <a:ext cx="133222" cy="132901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="" xmlns:a16="http://schemas.microsoft.com/office/drawing/2014/main" id="{B4D15B84-7A12-4FED-A82A-230A53A774A1}"/>
              </a:ext>
            </a:extLst>
          </p:cNvPr>
          <p:cNvCxnSpPr>
            <a:cxnSpLocks/>
          </p:cNvCxnSpPr>
          <p:nvPr/>
        </p:nvCxnSpPr>
        <p:spPr>
          <a:xfrm flipH="1">
            <a:off x="3670576" y="4237800"/>
            <a:ext cx="188792" cy="276439"/>
          </a:xfrm>
          <a:prstGeom prst="straightConnector1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none"/>
          </a:ln>
          <a:effectLst/>
        </p:spPr>
      </p:cxnSp>
      <p:sp>
        <p:nvSpPr>
          <p:cNvPr id="89" name="Isosceles Triangle 88">
            <a:extLst>
              <a:ext uri="{FF2B5EF4-FFF2-40B4-BE49-F238E27FC236}">
                <a16:creationId xmlns="" xmlns:a16="http://schemas.microsoft.com/office/drawing/2014/main" id="{539106D9-A9EE-4834-8175-31DFCA0F51A9}"/>
              </a:ext>
            </a:extLst>
          </p:cNvPr>
          <p:cNvSpPr/>
          <p:nvPr/>
        </p:nvSpPr>
        <p:spPr>
          <a:xfrm rot="1947961">
            <a:off x="3796147" y="4173700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="" xmlns:a16="http://schemas.microsoft.com/office/drawing/2014/main" id="{6AA58C60-D964-4FF7-BE3F-93D72BEB6330}"/>
              </a:ext>
            </a:extLst>
          </p:cNvPr>
          <p:cNvSpPr/>
          <p:nvPr/>
        </p:nvSpPr>
        <p:spPr>
          <a:xfrm rot="12714286">
            <a:off x="3638875" y="4415398"/>
            <a:ext cx="136653" cy="129563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A15C7F1-CFCF-4983-9AA0-E8803E0550D7}"/>
              </a:ext>
            </a:extLst>
          </p:cNvPr>
          <p:cNvSpPr txBox="1"/>
          <p:nvPr/>
        </p:nvSpPr>
        <p:spPr>
          <a:xfrm>
            <a:off x="3870139" y="2976573"/>
            <a:ext cx="810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Suffering, body mind &amp; heart</a:t>
            </a:r>
          </a:p>
          <a:p>
            <a:pPr>
              <a:defRPr/>
            </a:pPr>
            <a:endParaRPr kumimoji="0" lang="en-GB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cxnSp>
        <p:nvCxnSpPr>
          <p:cNvPr id="92" name="Straight Connector 91">
            <a:extLst>
              <a:ext uri="{FF2B5EF4-FFF2-40B4-BE49-F238E27FC236}">
                <a16:creationId xmlns="" xmlns:a16="http://schemas.microsoft.com/office/drawing/2014/main" id="{19C9EF8A-1B4D-48F1-B3CB-E917FD512AFD}"/>
              </a:ext>
            </a:extLst>
          </p:cNvPr>
          <p:cNvCxnSpPr>
            <a:cxnSpLocks/>
          </p:cNvCxnSpPr>
          <p:nvPr/>
        </p:nvCxnSpPr>
        <p:spPr>
          <a:xfrm flipH="1">
            <a:off x="4391425" y="2708622"/>
            <a:ext cx="311204" cy="1339578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ysDash"/>
            <a:miter lim="800000"/>
          </a:ln>
          <a:effectLst/>
        </p:spPr>
      </p:cxn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0B4B0017-2419-4AB5-A248-6D9F9B8ED668}"/>
              </a:ext>
            </a:extLst>
          </p:cNvPr>
          <p:cNvSpPr txBox="1"/>
          <p:nvPr/>
        </p:nvSpPr>
        <p:spPr>
          <a:xfrm flipH="1">
            <a:off x="4386811" y="3169735"/>
            <a:ext cx="86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Struggle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&amp; resistance</a:t>
            </a:r>
          </a:p>
        </p:txBody>
      </p:sp>
      <p:sp>
        <p:nvSpPr>
          <p:cNvPr id="94" name="Arc 93">
            <a:extLst>
              <a:ext uri="{FF2B5EF4-FFF2-40B4-BE49-F238E27FC236}">
                <a16:creationId xmlns="" xmlns:a16="http://schemas.microsoft.com/office/drawing/2014/main" id="{AEF1232B-139D-48B2-A139-9AEC294E2141}"/>
              </a:ext>
            </a:extLst>
          </p:cNvPr>
          <p:cNvSpPr/>
          <p:nvPr/>
        </p:nvSpPr>
        <p:spPr>
          <a:xfrm rot="18503902">
            <a:off x="3819565" y="2922309"/>
            <a:ext cx="1288214" cy="1096202"/>
          </a:xfrm>
          <a:prstGeom prst="arc">
            <a:avLst>
              <a:gd name="adj1" fmla="val 18303936"/>
              <a:gd name="adj2" fmla="val 300378"/>
            </a:avLst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Arc 94">
            <a:extLst>
              <a:ext uri="{FF2B5EF4-FFF2-40B4-BE49-F238E27FC236}">
                <a16:creationId xmlns="" xmlns:a16="http://schemas.microsoft.com/office/drawing/2014/main" id="{79C10F9D-ED41-40B6-8C36-49B7FB558183}"/>
              </a:ext>
            </a:extLst>
          </p:cNvPr>
          <p:cNvSpPr/>
          <p:nvPr/>
        </p:nvSpPr>
        <p:spPr>
          <a:xfrm rot="17911508" flipH="1" flipV="1">
            <a:off x="3929448" y="2784897"/>
            <a:ext cx="1255866" cy="1171731"/>
          </a:xfrm>
          <a:prstGeom prst="arc">
            <a:avLst>
              <a:gd name="adj1" fmla="val 18303936"/>
              <a:gd name="adj2" fmla="val 300378"/>
            </a:avLst>
          </a:prstGeom>
          <a:noFill/>
          <a:ln w="222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="" xmlns:a16="http://schemas.microsoft.com/office/drawing/2014/main" id="{E0E8884A-031B-4A0D-9791-91D2CB40FAC0}"/>
              </a:ext>
            </a:extLst>
          </p:cNvPr>
          <p:cNvSpPr/>
          <p:nvPr/>
        </p:nvSpPr>
        <p:spPr>
          <a:xfrm rot="7556121" flipH="1" flipV="1">
            <a:off x="4147812" y="3822732"/>
            <a:ext cx="133222" cy="130837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="" xmlns:a16="http://schemas.microsoft.com/office/drawing/2014/main" id="{028573C7-2B32-4986-A069-14828AA5B3BB}"/>
              </a:ext>
            </a:extLst>
          </p:cNvPr>
          <p:cNvSpPr/>
          <p:nvPr/>
        </p:nvSpPr>
        <p:spPr>
          <a:xfrm rot="8265369">
            <a:off x="4829747" y="2975029"/>
            <a:ext cx="131582" cy="116510"/>
          </a:xfrm>
          <a:prstGeom prst="triangle">
            <a:avLst>
              <a:gd name="adj" fmla="val 50008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324B9EB0-9589-4718-95FA-8995E2969EF4}"/>
              </a:ext>
            </a:extLst>
          </p:cNvPr>
          <p:cNvSpPr txBox="1"/>
          <p:nvPr/>
        </p:nvSpPr>
        <p:spPr>
          <a:xfrm rot="1569677" flipH="1" flipV="1">
            <a:off x="3501598" y="2522132"/>
            <a:ext cx="1868231" cy="2244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719677"/>
              </a:avLst>
            </a:prstTxWarp>
            <a:spAutoFit/>
          </a:bodyPr>
          <a:lstStyle/>
          <a:p>
            <a:r>
              <a:rPr lang="en-GB" sz="1400" b="1" dirty="0"/>
              <a:t>Disempowerment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69821EFA-95FB-4665-9D18-802D605F6599}"/>
              </a:ext>
            </a:extLst>
          </p:cNvPr>
          <p:cNvSpPr txBox="1"/>
          <p:nvPr/>
        </p:nvSpPr>
        <p:spPr>
          <a:xfrm rot="8107590" flipH="1" flipV="1">
            <a:off x="3530728" y="2222413"/>
            <a:ext cx="1814746" cy="207921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455424"/>
              </a:avLst>
            </a:prstTxWarp>
            <a:spAutoFit/>
          </a:bodyPr>
          <a:lstStyle/>
          <a:p>
            <a:r>
              <a:rPr lang="fr-FR" sz="1400" b="1" dirty="0" err="1"/>
              <a:t>Disempowerment</a:t>
            </a:r>
            <a:endParaRPr lang="fr-FR" sz="1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6075BD61-BD8D-4689-9369-0718399D0BF8}"/>
              </a:ext>
            </a:extLst>
          </p:cNvPr>
          <p:cNvGrpSpPr/>
          <p:nvPr/>
        </p:nvGrpSpPr>
        <p:grpSpPr>
          <a:xfrm>
            <a:off x="6878438" y="4272126"/>
            <a:ext cx="2366030" cy="1424210"/>
            <a:chOff x="6878438" y="4272126"/>
            <a:chExt cx="2366030" cy="1424210"/>
          </a:xfrm>
        </p:grpSpPr>
        <p:sp>
          <p:nvSpPr>
            <p:cNvPr id="108" name="TextBox 107">
              <a:extLst>
                <a:ext uri="{FF2B5EF4-FFF2-40B4-BE49-F238E27FC236}">
                  <a16:creationId xmlns="" xmlns:a16="http://schemas.microsoft.com/office/drawing/2014/main" id="{1F1857ED-8BB3-4CC5-A250-7A510B1695C2}"/>
                </a:ext>
              </a:extLst>
            </p:cNvPr>
            <p:cNvSpPr txBox="1"/>
            <p:nvPr/>
          </p:nvSpPr>
          <p:spPr>
            <a:xfrm>
              <a:off x="7231026" y="4496007"/>
              <a:ext cx="20134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Environment &amp; environmental policy</a:t>
              </a:r>
            </a:p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09" name="Isosceles Triangle 108">
              <a:extLst>
                <a:ext uri="{FF2B5EF4-FFF2-40B4-BE49-F238E27FC236}">
                  <a16:creationId xmlns="" xmlns:a16="http://schemas.microsoft.com/office/drawing/2014/main" id="{4A1F53F5-6197-4CBF-9737-0DD7591DE2DA}"/>
                </a:ext>
              </a:extLst>
            </p:cNvPr>
            <p:cNvSpPr/>
            <p:nvPr/>
          </p:nvSpPr>
          <p:spPr>
            <a:xfrm rot="17905044">
              <a:off x="6665104" y="4485460"/>
              <a:ext cx="880848" cy="45417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801D4D6-0ADD-475D-B17B-341D721F7400}"/>
              </a:ext>
            </a:extLst>
          </p:cNvPr>
          <p:cNvGrpSpPr/>
          <p:nvPr/>
        </p:nvGrpSpPr>
        <p:grpSpPr>
          <a:xfrm>
            <a:off x="6832749" y="1496430"/>
            <a:ext cx="1564074" cy="880848"/>
            <a:chOff x="6838359" y="1496430"/>
            <a:chExt cx="1564074" cy="880848"/>
          </a:xfrm>
        </p:grpSpPr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5363348F-8DD3-4F2F-A79E-CE6ED02D55EF}"/>
                </a:ext>
              </a:extLst>
            </p:cNvPr>
            <p:cNvSpPr txBox="1"/>
            <p:nvPr/>
          </p:nvSpPr>
          <p:spPr>
            <a:xfrm>
              <a:off x="7281776" y="1628792"/>
              <a:ext cx="1120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Identity</a:t>
              </a:r>
            </a:p>
          </p:txBody>
        </p:sp>
        <p:sp>
          <p:nvSpPr>
            <p:cNvPr id="110" name="Isosceles Triangle 109">
              <a:extLst>
                <a:ext uri="{FF2B5EF4-FFF2-40B4-BE49-F238E27FC236}">
                  <a16:creationId xmlns="" xmlns:a16="http://schemas.microsoft.com/office/drawing/2014/main" id="{ADC9C1AA-9FC0-4BDC-9929-79FDBB39AD55}"/>
                </a:ext>
              </a:extLst>
            </p:cNvPr>
            <p:cNvSpPr/>
            <p:nvPr/>
          </p:nvSpPr>
          <p:spPr>
            <a:xfrm rot="14328668">
              <a:off x="6625025" y="1709764"/>
              <a:ext cx="880848" cy="45417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D30FAC5-C849-4BB0-8C5A-7EC16C63463F}"/>
              </a:ext>
            </a:extLst>
          </p:cNvPr>
          <p:cNvGrpSpPr/>
          <p:nvPr/>
        </p:nvGrpSpPr>
        <p:grpSpPr>
          <a:xfrm>
            <a:off x="-130139" y="4173560"/>
            <a:ext cx="2305611" cy="1208946"/>
            <a:chOff x="-130139" y="4229660"/>
            <a:chExt cx="2305611" cy="1208946"/>
          </a:xfrm>
        </p:grpSpPr>
        <p:sp>
          <p:nvSpPr>
            <p:cNvPr id="106" name="TextBox 105">
              <a:extLst>
                <a:ext uri="{FF2B5EF4-FFF2-40B4-BE49-F238E27FC236}">
                  <a16:creationId xmlns="" xmlns:a16="http://schemas.microsoft.com/office/drawing/2014/main" id="{6A47BA58-E86B-4D56-BAC2-61B827733695}"/>
                </a:ext>
              </a:extLst>
            </p:cNvPr>
            <p:cNvSpPr txBox="1"/>
            <p:nvPr/>
          </p:nvSpPr>
          <p:spPr>
            <a:xfrm>
              <a:off x="-130139" y="4515276"/>
              <a:ext cx="17287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Timing &amp; duration</a:t>
              </a:r>
            </a:p>
            <a:p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</a:endParaRPr>
            </a:p>
          </p:txBody>
        </p:sp>
        <p:sp>
          <p:nvSpPr>
            <p:cNvPr id="111" name="Isosceles Triangle 110">
              <a:extLst>
                <a:ext uri="{FF2B5EF4-FFF2-40B4-BE49-F238E27FC236}">
                  <a16:creationId xmlns="" xmlns:a16="http://schemas.microsoft.com/office/drawing/2014/main" id="{EB808749-927D-458F-9CA9-32BEEDACEDF7}"/>
                </a:ext>
              </a:extLst>
            </p:cNvPr>
            <p:cNvSpPr/>
            <p:nvPr/>
          </p:nvSpPr>
          <p:spPr>
            <a:xfrm rot="3704913">
              <a:off x="1507959" y="4442994"/>
              <a:ext cx="880848" cy="45417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1B19EAFD-A569-4119-B906-1AD4BA9A86C8}"/>
              </a:ext>
            </a:extLst>
          </p:cNvPr>
          <p:cNvGrpSpPr/>
          <p:nvPr/>
        </p:nvGrpSpPr>
        <p:grpSpPr>
          <a:xfrm>
            <a:off x="598177" y="1504042"/>
            <a:ext cx="1539014" cy="880848"/>
            <a:chOff x="699157" y="1504040"/>
            <a:chExt cx="1539014" cy="880848"/>
          </a:xfrm>
        </p:grpSpPr>
        <p:sp>
          <p:nvSpPr>
            <p:cNvPr id="112" name="TextBox 111">
              <a:extLst>
                <a:ext uri="{FF2B5EF4-FFF2-40B4-BE49-F238E27FC236}">
                  <a16:creationId xmlns="" xmlns:a16="http://schemas.microsoft.com/office/drawing/2014/main" id="{328E2B38-8BCD-4964-82FD-8DB3F244BD21}"/>
                </a:ext>
              </a:extLst>
            </p:cNvPr>
            <p:cNvSpPr txBox="1"/>
            <p:nvPr/>
          </p:nvSpPr>
          <p:spPr>
            <a:xfrm>
              <a:off x="699157" y="1638247"/>
              <a:ext cx="1096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Location</a:t>
              </a:r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="" xmlns:a16="http://schemas.microsoft.com/office/drawing/2014/main" id="{9AAF563D-17E3-47F2-B996-E57C7C3073D3}"/>
                </a:ext>
              </a:extLst>
            </p:cNvPr>
            <p:cNvSpPr/>
            <p:nvPr/>
          </p:nvSpPr>
          <p:spPr>
            <a:xfrm rot="7206183">
              <a:off x="1570658" y="1717374"/>
              <a:ext cx="880848" cy="454179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74E140D-D590-4E8B-B61D-2D97E0748646}"/>
              </a:ext>
            </a:extLst>
          </p:cNvPr>
          <p:cNvGrpSpPr/>
          <p:nvPr/>
        </p:nvGrpSpPr>
        <p:grpSpPr>
          <a:xfrm>
            <a:off x="3583674" y="5851022"/>
            <a:ext cx="3432462" cy="803044"/>
            <a:chOff x="3583674" y="5851022"/>
            <a:chExt cx="3432462" cy="803044"/>
          </a:xfrm>
        </p:grpSpPr>
        <p:sp>
          <p:nvSpPr>
            <p:cNvPr id="113" name="TextBox 112">
              <a:extLst>
                <a:ext uri="{FF2B5EF4-FFF2-40B4-BE49-F238E27FC236}">
                  <a16:creationId xmlns="" xmlns:a16="http://schemas.microsoft.com/office/drawing/2014/main" id="{A3303B11-D268-49F3-84C3-A8C9AEC051B6}"/>
                </a:ext>
              </a:extLst>
            </p:cNvPr>
            <p:cNvSpPr txBox="1"/>
            <p:nvPr/>
          </p:nvSpPr>
          <p:spPr>
            <a:xfrm>
              <a:off x="3583674" y="6284734"/>
              <a:ext cx="34324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Culture and  beliefs</a:t>
              </a:r>
            </a:p>
          </p:txBody>
        </p:sp>
        <p:sp>
          <p:nvSpPr>
            <p:cNvPr id="115" name="Isosceles Triangle 114">
              <a:extLst>
                <a:ext uri="{FF2B5EF4-FFF2-40B4-BE49-F238E27FC236}">
                  <a16:creationId xmlns="" xmlns:a16="http://schemas.microsoft.com/office/drawing/2014/main" id="{D661623E-6A8C-4155-A312-8232634A0C05}"/>
                </a:ext>
              </a:extLst>
            </p:cNvPr>
            <p:cNvSpPr/>
            <p:nvPr/>
          </p:nvSpPr>
          <p:spPr>
            <a:xfrm>
              <a:off x="4108283" y="5851022"/>
              <a:ext cx="903537" cy="442775"/>
            </a:xfrm>
            <a:prstGeom prst="triangle">
              <a:avLst/>
            </a:prstGeom>
            <a:solidFill>
              <a:schemeClr val="accent3">
                <a:lumMod val="75000"/>
              </a:schemeClr>
            </a:solidFill>
            <a:ln w="12700" cap="flat" cmpd="sng" algn="ctr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="" xmlns:a16="http://schemas.microsoft.com/office/drawing/2014/main" id="{0322CE87-5F54-46A9-A714-B9208EDECC5E}"/>
              </a:ext>
            </a:extLst>
          </p:cNvPr>
          <p:cNvGrpSpPr/>
          <p:nvPr/>
        </p:nvGrpSpPr>
        <p:grpSpPr>
          <a:xfrm>
            <a:off x="2715681" y="906292"/>
            <a:ext cx="2361997" cy="1283763"/>
            <a:chOff x="2715681" y="906292"/>
            <a:chExt cx="2361997" cy="1283763"/>
          </a:xfrm>
        </p:grpSpPr>
        <p:grpSp>
          <p:nvGrpSpPr>
            <p:cNvPr id="117" name="Group 116">
              <a:extLst>
                <a:ext uri="{FF2B5EF4-FFF2-40B4-BE49-F238E27FC236}">
                  <a16:creationId xmlns="" xmlns:a16="http://schemas.microsoft.com/office/drawing/2014/main" id="{166D4ADF-0FC0-4383-87D4-521AE2DC3D16}"/>
                </a:ext>
              </a:extLst>
            </p:cNvPr>
            <p:cNvGrpSpPr/>
            <p:nvPr/>
          </p:nvGrpSpPr>
          <p:grpSpPr>
            <a:xfrm>
              <a:off x="3955802" y="1140726"/>
              <a:ext cx="1121876" cy="166069"/>
              <a:chOff x="3955802" y="1140726"/>
              <a:chExt cx="1121876" cy="166069"/>
            </a:xfrm>
          </p:grpSpPr>
          <p:sp>
            <p:nvSpPr>
              <p:cNvPr id="121" name="Isosceles Triangle 120">
                <a:extLst>
                  <a:ext uri="{FF2B5EF4-FFF2-40B4-BE49-F238E27FC236}">
                    <a16:creationId xmlns="" xmlns:a16="http://schemas.microsoft.com/office/drawing/2014/main" id="{DBAB59F6-D4A3-4266-98B4-68329557A64C}"/>
                  </a:ext>
                </a:extLst>
              </p:cNvPr>
              <p:cNvSpPr/>
              <p:nvPr/>
            </p:nvSpPr>
            <p:spPr>
              <a:xfrm rot="6459662">
                <a:off x="4944617" y="1173733"/>
                <a:ext cx="133222" cy="132901"/>
              </a:xfrm>
              <a:prstGeom prst="triangle">
                <a:avLst>
                  <a:gd name="adj" fmla="val 50008"/>
                </a:avLst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Isosceles Triangle 121">
                <a:extLst>
                  <a:ext uri="{FF2B5EF4-FFF2-40B4-BE49-F238E27FC236}">
                    <a16:creationId xmlns="" xmlns:a16="http://schemas.microsoft.com/office/drawing/2014/main" id="{D104A2A0-ED60-485D-A8C6-2157B2767E20}"/>
                  </a:ext>
                </a:extLst>
              </p:cNvPr>
              <p:cNvSpPr/>
              <p:nvPr/>
            </p:nvSpPr>
            <p:spPr>
              <a:xfrm rot="15650160">
                <a:off x="3955642" y="1140886"/>
                <a:ext cx="133222" cy="132901"/>
              </a:xfrm>
              <a:prstGeom prst="triangle">
                <a:avLst>
                  <a:gd name="adj" fmla="val 50008"/>
                </a:avLst>
              </a:prstGeom>
              <a:solidFill>
                <a:sysClr val="windowText" lastClr="000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="" xmlns:a16="http://schemas.microsoft.com/office/drawing/2014/main" id="{2ADFFDF9-BD26-4EF9-BDDF-FA3A6A524373}"/>
                </a:ext>
              </a:extLst>
            </p:cNvPr>
            <p:cNvGrpSpPr/>
            <p:nvPr/>
          </p:nvGrpSpPr>
          <p:grpSpPr>
            <a:xfrm>
              <a:off x="2715681" y="906292"/>
              <a:ext cx="1326673" cy="1283763"/>
              <a:chOff x="2715681" y="906292"/>
              <a:chExt cx="1326673" cy="1283763"/>
            </a:xfrm>
          </p:grpSpPr>
          <p:sp>
            <p:nvSpPr>
              <p:cNvPr id="119" name="Dodecagon 118">
                <a:extLst>
                  <a:ext uri="{FF2B5EF4-FFF2-40B4-BE49-F238E27FC236}">
                    <a16:creationId xmlns="" xmlns:a16="http://schemas.microsoft.com/office/drawing/2014/main" id="{4530B6EF-265B-4B59-8ECE-C6EE7B2EFEF7}"/>
                  </a:ext>
                </a:extLst>
              </p:cNvPr>
              <p:cNvSpPr/>
              <p:nvPr/>
            </p:nvSpPr>
            <p:spPr>
              <a:xfrm>
                <a:off x="2743394" y="906292"/>
                <a:ext cx="1298960" cy="1283763"/>
              </a:xfrm>
              <a:prstGeom prst="dodecagon">
                <a:avLst/>
              </a:prstGeom>
              <a:solidFill>
                <a:sysClr val="window" lastClr="FFFFFF"/>
              </a:solidFill>
              <a:ln w="5715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TextBox 119">
                <a:extLst>
                  <a:ext uri="{FF2B5EF4-FFF2-40B4-BE49-F238E27FC236}">
                    <a16:creationId xmlns="" xmlns:a16="http://schemas.microsoft.com/office/drawing/2014/main" id="{9D063AB1-BEF7-475D-B7B3-1D852074474C}"/>
                  </a:ext>
                </a:extLst>
              </p:cNvPr>
              <p:cNvSpPr txBox="1"/>
              <p:nvPr/>
            </p:nvSpPr>
            <p:spPr>
              <a:xfrm>
                <a:off x="2715681" y="1221768"/>
                <a:ext cx="13089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GB" sz="1400" b="1" kern="0" dirty="0">
                    <a:solidFill>
                      <a:prstClr val="black"/>
                    </a:solidFill>
                  </a:rPr>
                  <a:t>Social maltreatment</a:t>
                </a:r>
              </a:p>
            </p:txBody>
          </p:sp>
        </p:grpSp>
      </p:grpSp>
      <p:sp>
        <p:nvSpPr>
          <p:cNvPr id="128" name="Isosceles Triangle 127">
            <a:extLst>
              <a:ext uri="{FF2B5EF4-FFF2-40B4-BE49-F238E27FC236}">
                <a16:creationId xmlns="" xmlns:a16="http://schemas.microsoft.com/office/drawing/2014/main" id="{C186093C-6BAC-4F8B-8809-2700E5BB1640}"/>
              </a:ext>
            </a:extLst>
          </p:cNvPr>
          <p:cNvSpPr/>
          <p:nvPr/>
        </p:nvSpPr>
        <p:spPr>
          <a:xfrm rot="5400000">
            <a:off x="356467" y="6473703"/>
            <a:ext cx="321508" cy="172291"/>
          </a:xfrm>
          <a:prstGeom prst="triangl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solidFill>
              <a:srgbClr val="E7E6E6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8E504C9-CA92-46A5-A70F-B7A55ABEA93A}"/>
              </a:ext>
            </a:extLst>
          </p:cNvPr>
          <p:cNvSpPr txBox="1"/>
          <p:nvPr/>
        </p:nvSpPr>
        <p:spPr>
          <a:xfrm flipH="1">
            <a:off x="629557" y="6420269"/>
            <a:ext cx="4073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Modifying factors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="" xmlns:a16="http://schemas.microsoft.com/office/drawing/2014/main" id="{D6A5CCD4-30CE-4362-8CE5-1AE3C4F894DC}"/>
              </a:ext>
            </a:extLst>
          </p:cNvPr>
          <p:cNvGrpSpPr/>
          <p:nvPr/>
        </p:nvGrpSpPr>
        <p:grpSpPr>
          <a:xfrm>
            <a:off x="383877" y="5221158"/>
            <a:ext cx="2404803" cy="1093413"/>
            <a:chOff x="383877" y="5221158"/>
            <a:chExt cx="2404803" cy="1093413"/>
          </a:xfrm>
        </p:grpSpPr>
        <p:sp>
          <p:nvSpPr>
            <p:cNvPr id="130" name="TextBox 129">
              <a:extLst>
                <a:ext uri="{FF2B5EF4-FFF2-40B4-BE49-F238E27FC236}">
                  <a16:creationId xmlns="" xmlns:a16="http://schemas.microsoft.com/office/drawing/2014/main" id="{ED869086-ADF6-407D-B35E-D43614EAC2A2}"/>
                </a:ext>
              </a:extLst>
            </p:cNvPr>
            <p:cNvSpPr txBox="1"/>
            <p:nvPr/>
          </p:nvSpPr>
          <p:spPr>
            <a:xfrm flipH="1">
              <a:off x="651504" y="5221158"/>
              <a:ext cx="21225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</a:rPr>
                <a:t>Core experience</a:t>
              </a:r>
            </a:p>
          </p:txBody>
        </p:sp>
        <p:sp>
          <p:nvSpPr>
            <p:cNvPr id="131" name="Oval 130">
              <a:extLst>
                <a:ext uri="{FF2B5EF4-FFF2-40B4-BE49-F238E27FC236}">
                  <a16:creationId xmlns="" xmlns:a16="http://schemas.microsoft.com/office/drawing/2014/main" id="{4B17576B-DE9B-462D-8738-F5A04BCD2ABA}"/>
                </a:ext>
              </a:extLst>
            </p:cNvPr>
            <p:cNvSpPr/>
            <p:nvPr/>
          </p:nvSpPr>
          <p:spPr>
            <a:xfrm>
              <a:off x="403058" y="5230152"/>
              <a:ext cx="226006" cy="23330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="" xmlns:a16="http://schemas.microsoft.com/office/drawing/2014/main" id="{00A4D531-335C-4574-8C1A-89C0F5B8C612}"/>
                </a:ext>
              </a:extLst>
            </p:cNvPr>
            <p:cNvGrpSpPr/>
            <p:nvPr/>
          </p:nvGrpSpPr>
          <p:grpSpPr>
            <a:xfrm>
              <a:off x="383877" y="5614169"/>
              <a:ext cx="2404803" cy="700402"/>
              <a:chOff x="383877" y="5597340"/>
              <a:chExt cx="2404803" cy="700402"/>
            </a:xfrm>
          </p:grpSpPr>
          <p:sp>
            <p:nvSpPr>
              <p:cNvPr id="133" name="Heptagon 132">
                <a:extLst>
                  <a:ext uri="{FF2B5EF4-FFF2-40B4-BE49-F238E27FC236}">
                    <a16:creationId xmlns="" xmlns:a16="http://schemas.microsoft.com/office/drawing/2014/main" id="{EAE18B01-82B8-4BAE-8C15-C9FCEEB7BC7E}"/>
                  </a:ext>
                </a:extLst>
              </p:cNvPr>
              <p:cNvSpPr/>
              <p:nvPr/>
            </p:nvSpPr>
            <p:spPr>
              <a:xfrm>
                <a:off x="383877" y="6042762"/>
                <a:ext cx="226005" cy="210435"/>
              </a:xfrm>
              <a:prstGeom prst="heptagon">
                <a:avLst/>
              </a:prstGeom>
              <a:noFill/>
              <a:ln w="38100" cap="flat" cmpd="sng" algn="ctr">
                <a:solidFill>
                  <a:srgbClr val="0066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="" xmlns:a16="http://schemas.microsoft.com/office/drawing/2014/main" id="{419D60D1-F8C0-49D1-AE72-7184587F702C}"/>
                  </a:ext>
                </a:extLst>
              </p:cNvPr>
              <p:cNvGrpSpPr/>
              <p:nvPr/>
            </p:nvGrpSpPr>
            <p:grpSpPr>
              <a:xfrm>
                <a:off x="401070" y="5597340"/>
                <a:ext cx="2387610" cy="700402"/>
                <a:chOff x="401070" y="5597340"/>
                <a:chExt cx="2387610" cy="700402"/>
              </a:xfrm>
            </p:grpSpPr>
            <p:grpSp>
              <p:nvGrpSpPr>
                <p:cNvPr id="135" name="Group 134">
                  <a:extLst>
                    <a:ext uri="{FF2B5EF4-FFF2-40B4-BE49-F238E27FC236}">
                      <a16:creationId xmlns="" xmlns:a16="http://schemas.microsoft.com/office/drawing/2014/main" id="{8F1F97DC-10FD-4AF1-A256-DF98A16BBF54}"/>
                    </a:ext>
                  </a:extLst>
                </p:cNvPr>
                <p:cNvGrpSpPr/>
                <p:nvPr/>
              </p:nvGrpSpPr>
              <p:grpSpPr>
                <a:xfrm>
                  <a:off x="401070" y="5631395"/>
                  <a:ext cx="2374781" cy="666347"/>
                  <a:chOff x="6059049" y="5144664"/>
                  <a:chExt cx="2364980" cy="680688"/>
                </a:xfrm>
              </p:grpSpPr>
              <p:sp>
                <p:nvSpPr>
                  <p:cNvPr id="141" name="TextBox 140">
                    <a:extLst>
                      <a:ext uri="{FF2B5EF4-FFF2-40B4-BE49-F238E27FC236}">
                        <a16:creationId xmlns="" xmlns:a16="http://schemas.microsoft.com/office/drawing/2014/main" id="{D74C64B2-80E6-470C-A7F1-E668EF9F44F4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6310208" y="5542391"/>
                    <a:ext cx="2113821" cy="282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defRPr/>
                    </a:pPr>
                    <a:r>
                      <a:rPr kumimoji="0" lang="en-GB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</a:rPr>
                      <a:t>Privations</a:t>
                    </a:r>
                    <a:endParaRPr kumimoji="0" lang="en-GB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</a:endParaRPr>
                  </a:p>
                </p:txBody>
              </p:sp>
              <p:sp>
                <p:nvSpPr>
                  <p:cNvPr id="142" name="Decagon 141">
                    <a:extLst>
                      <a:ext uri="{FF2B5EF4-FFF2-40B4-BE49-F238E27FC236}">
                        <a16:creationId xmlns="" xmlns:a16="http://schemas.microsoft.com/office/drawing/2014/main" id="{982D555F-79B3-4DBF-A46B-E1867045064B}"/>
                      </a:ext>
                    </a:extLst>
                  </p:cNvPr>
                  <p:cNvSpPr/>
                  <p:nvPr/>
                </p:nvSpPr>
                <p:spPr>
                  <a:xfrm>
                    <a:off x="6059049" y="5144664"/>
                    <a:ext cx="225073" cy="214964"/>
                  </a:xfrm>
                  <a:prstGeom prst="decagon">
                    <a:avLst/>
                  </a:prstGeom>
                  <a:noFill/>
                  <a:ln w="38100" cap="flat" cmpd="sng" algn="ctr">
                    <a:solidFill>
                      <a:srgbClr val="7030A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="" xmlns:a16="http://schemas.microsoft.com/office/drawing/2014/main" id="{35EFE51F-92DD-4547-A444-ADF5CC7BA3D9}"/>
                    </a:ext>
                  </a:extLst>
                </p:cNvPr>
                <p:cNvGrpSpPr/>
                <p:nvPr/>
              </p:nvGrpSpPr>
              <p:grpSpPr>
                <a:xfrm>
                  <a:off x="401071" y="5597340"/>
                  <a:ext cx="2387609" cy="276999"/>
                  <a:chOff x="6059049" y="5109874"/>
                  <a:chExt cx="2377755" cy="282961"/>
                </a:xfrm>
              </p:grpSpPr>
              <p:sp>
                <p:nvSpPr>
                  <p:cNvPr id="137" name="TextBox 136">
                    <a:extLst>
                      <a:ext uri="{FF2B5EF4-FFF2-40B4-BE49-F238E27FC236}">
                        <a16:creationId xmlns="" xmlns:a16="http://schemas.microsoft.com/office/drawing/2014/main" id="{B250B98D-45D6-4832-A9FE-24BB4E8D1989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6322983" y="5109874"/>
                    <a:ext cx="2113821" cy="282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</a:rPr>
                      <a:t>Relational dynamics</a:t>
                    </a:r>
                  </a:p>
                </p:txBody>
              </p:sp>
              <p:sp>
                <p:nvSpPr>
                  <p:cNvPr id="139" name="Decagon 138">
                    <a:extLst>
                      <a:ext uri="{FF2B5EF4-FFF2-40B4-BE49-F238E27FC236}">
                        <a16:creationId xmlns="" xmlns:a16="http://schemas.microsoft.com/office/drawing/2014/main" id="{268D1A20-C082-44D8-B033-E7C734F8597E}"/>
                      </a:ext>
                    </a:extLst>
                  </p:cNvPr>
                  <p:cNvSpPr/>
                  <p:nvPr/>
                </p:nvSpPr>
                <p:spPr>
                  <a:xfrm>
                    <a:off x="6059049" y="5144664"/>
                    <a:ext cx="225073" cy="214964"/>
                  </a:xfrm>
                  <a:prstGeom prst="decagon">
                    <a:avLst/>
                  </a:prstGeom>
                  <a:noFill/>
                  <a:ln w="38100" cap="flat" cmpd="sng" algn="ctr">
                    <a:solidFill>
                      <a:srgbClr val="7030A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80803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000" i="1" dirty="0" smtClean="0"/>
              <a:t/>
            </a:r>
            <a:br>
              <a:rPr lang="en-GB" sz="3000" i="1" dirty="0" smtClean="0"/>
            </a:br>
            <a:r>
              <a:rPr lang="en-GB" sz="3000" i="1" dirty="0" smtClean="0"/>
              <a:t/>
            </a:r>
            <a:br>
              <a:rPr lang="en-GB" sz="3000" i="1" dirty="0" smtClean="0"/>
            </a:br>
            <a:r>
              <a:rPr lang="en-GB" sz="3000" i="1" dirty="0" smtClean="0"/>
              <a:t>As importantly, the process achieved…</a:t>
            </a:r>
            <a:r>
              <a:rPr lang="en-GB" sz="3000" dirty="0" smtClean="0"/>
              <a:t/>
            </a:r>
            <a:br>
              <a:rPr lang="en-GB" sz="3000" dirty="0" smtClean="0"/>
            </a:br>
            <a:endParaRPr lang="en-GB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GB" b="1" dirty="0"/>
              <a:t>Grounding for lasting change</a:t>
            </a:r>
            <a:endParaRPr lang="en-GB" dirty="0" smtClean="0"/>
          </a:p>
          <a:p>
            <a:pPr lvl="0"/>
            <a:r>
              <a:rPr lang="en-GB" dirty="0" smtClean="0"/>
              <a:t>Transformation </a:t>
            </a:r>
            <a:r>
              <a:rPr lang="en-GB" dirty="0"/>
              <a:t>for all </a:t>
            </a:r>
            <a:r>
              <a:rPr lang="en-GB" dirty="0" smtClean="0"/>
              <a:t>people/organisations involved</a:t>
            </a:r>
          </a:p>
          <a:p>
            <a:pPr marL="914400" lvl="1" indent="-457200"/>
            <a:r>
              <a:rPr lang="en-GB" dirty="0" smtClean="0"/>
              <a:t>Action </a:t>
            </a:r>
            <a:r>
              <a:rPr lang="en-GB" dirty="0"/>
              <a:t>follows </a:t>
            </a:r>
            <a:r>
              <a:rPr lang="en-GB" dirty="0" smtClean="0"/>
              <a:t>the </a:t>
            </a:r>
            <a:r>
              <a:rPr lang="en-GB" dirty="0"/>
              <a:t>deep attitudinal change in </a:t>
            </a:r>
            <a:r>
              <a:rPr lang="en-GB" b="1" i="1" dirty="0" smtClean="0"/>
              <a:t>everyone</a:t>
            </a:r>
          </a:p>
          <a:p>
            <a:pPr marL="914400" lvl="1" indent="-457200"/>
            <a:r>
              <a:rPr lang="en-GB" dirty="0" smtClean="0"/>
              <a:t>New ways of thinking about poverty</a:t>
            </a:r>
          </a:p>
          <a:p>
            <a:pPr marL="914400" lvl="1" indent="-457200"/>
            <a:r>
              <a:rPr lang="en-GB" i="1" dirty="0"/>
              <a:t>N</a:t>
            </a:r>
            <a:r>
              <a:rPr lang="en-GB" i="1" dirty="0" smtClean="0"/>
              <a:t>ew ways of working…??</a:t>
            </a:r>
            <a:endParaRPr lang="en-GB" i="1" dirty="0"/>
          </a:p>
          <a:p>
            <a:pPr lvl="0"/>
            <a:endParaRPr lang="en-GB" dirty="0" smtClean="0"/>
          </a:p>
          <a:p>
            <a:pPr lvl="0"/>
            <a:r>
              <a:rPr lang="en-GB" dirty="0" smtClean="0"/>
              <a:t>Partnerships between institutions evolve naturally</a:t>
            </a:r>
          </a:p>
          <a:p>
            <a:pPr lvl="1"/>
            <a:r>
              <a:rPr lang="en-GB" dirty="0" smtClean="0"/>
              <a:t>as grounded in deep collective analysis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42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</a:t>
            </a:r>
            <a:r>
              <a:rPr lang="en-GB" sz="3200" dirty="0" smtClean="0"/>
              <a:t>hallenges and how to meet them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GB" sz="2800" dirty="0" smtClean="0"/>
          </a:p>
          <a:p>
            <a:r>
              <a:rPr lang="en-GB" sz="2800" dirty="0" smtClean="0"/>
              <a:t>Requires much time</a:t>
            </a:r>
            <a:r>
              <a:rPr lang="en-GB" sz="2800" dirty="0"/>
              <a:t>, skill, </a:t>
            </a:r>
            <a:r>
              <a:rPr lang="en-GB" sz="2800" dirty="0" smtClean="0"/>
              <a:t>commitment</a:t>
            </a:r>
          </a:p>
          <a:p>
            <a:pPr lvl="1"/>
            <a:r>
              <a:rPr lang="en-GB" i="1" dirty="0" smtClean="0"/>
              <a:t>Invest wisely to ensure value for all</a:t>
            </a:r>
          </a:p>
          <a:p>
            <a:pPr lvl="1"/>
            <a:endParaRPr lang="en-GB" dirty="0" smtClean="0"/>
          </a:p>
          <a:p>
            <a:r>
              <a:rPr lang="en-GB" sz="3000" dirty="0" smtClean="0"/>
              <a:t>Choice of stakeholders as peer groups</a:t>
            </a:r>
          </a:p>
          <a:p>
            <a:pPr lvl="1"/>
            <a:r>
              <a:rPr lang="en-GB" i="1" dirty="0" smtClean="0"/>
              <a:t>Adapt to the question and context</a:t>
            </a:r>
          </a:p>
          <a:p>
            <a:endParaRPr lang="en-GB" dirty="0" smtClean="0"/>
          </a:p>
          <a:p>
            <a:r>
              <a:rPr lang="en-GB" sz="3000" dirty="0" smtClean="0"/>
              <a:t>Coping with difference when ‘merging’</a:t>
            </a:r>
          </a:p>
          <a:p>
            <a:pPr lvl="1"/>
            <a:r>
              <a:rPr lang="en-GB" i="1" dirty="0" smtClean="0"/>
              <a:t>Record process towards consensus</a:t>
            </a:r>
          </a:p>
          <a:p>
            <a:pPr lvl="1"/>
            <a:r>
              <a:rPr lang="en-GB" i="1" dirty="0" smtClean="0"/>
              <a:t>Respect disagreement, retain specificity</a:t>
            </a:r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725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Clear potentials for </a:t>
            </a:r>
            <a:br>
              <a:rPr lang="en-GB" sz="2800" dirty="0" smtClean="0"/>
            </a:br>
            <a:r>
              <a:rPr lang="en-GB" sz="2800" dirty="0" smtClean="0"/>
              <a:t>the Merging of Knowledge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GB" dirty="0"/>
          </a:p>
          <a:p>
            <a:pPr lvl="0">
              <a:lnSpc>
                <a:spcPct val="170000"/>
              </a:lnSpc>
            </a:pPr>
            <a:r>
              <a:rPr lang="en-GB" dirty="0" smtClean="0"/>
              <a:t>Further work </a:t>
            </a:r>
            <a:r>
              <a:rPr lang="en-GB" dirty="0"/>
              <a:t>with children and </a:t>
            </a:r>
            <a:r>
              <a:rPr lang="en-GB" dirty="0" smtClean="0"/>
              <a:t>with older people</a:t>
            </a:r>
            <a:endParaRPr lang="en-GB" dirty="0"/>
          </a:p>
          <a:p>
            <a:pPr lvl="0">
              <a:lnSpc>
                <a:spcPct val="170000"/>
              </a:lnSpc>
            </a:pPr>
            <a:r>
              <a:rPr lang="en-GB" dirty="0" smtClean="0"/>
              <a:t>Developing further indicators for SDG target 1.2</a:t>
            </a:r>
          </a:p>
          <a:p>
            <a:pPr lvl="0">
              <a:lnSpc>
                <a:spcPct val="170000"/>
              </a:lnSpc>
            </a:pPr>
            <a:r>
              <a:rPr lang="en-GB" dirty="0" smtClean="0"/>
              <a:t>Use </a:t>
            </a:r>
            <a:r>
              <a:rPr lang="en-GB" dirty="0"/>
              <a:t>in </a:t>
            </a:r>
            <a:r>
              <a:rPr lang="en-GB" dirty="0" smtClean="0"/>
              <a:t>policy-making…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For more insights, see our newly-released report:</a:t>
            </a:r>
          </a:p>
          <a:p>
            <a:pPr marL="0" indent="0" algn="ctr">
              <a:buNone/>
            </a:pPr>
            <a:endParaRPr lang="en-GB" i="1" dirty="0" smtClean="0"/>
          </a:p>
          <a:p>
            <a:pPr marL="0" indent="0" algn="ctr">
              <a:buNone/>
            </a:pPr>
            <a:endParaRPr lang="en-GB" i="1" dirty="0" smtClean="0"/>
          </a:p>
          <a:p>
            <a:pPr marL="0" indent="0" algn="ctr">
              <a:buNone/>
            </a:pPr>
            <a:r>
              <a:rPr lang="en-GB" i="1" dirty="0" smtClean="0"/>
              <a:t>Google		</a:t>
            </a:r>
            <a:r>
              <a:rPr lang="en-GB" dirty="0" smtClean="0"/>
              <a:t>“</a:t>
            </a:r>
            <a:r>
              <a:rPr lang="en-GB" b="1" dirty="0" smtClean="0"/>
              <a:t>The hidden dimensions of poverty</a:t>
            </a:r>
            <a:r>
              <a:rPr lang="en-GB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852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286</Words>
  <Application>Microsoft Office PowerPoint</Application>
  <PresentationFormat>On-screen Show (4:3)</PresentationFormat>
  <Paragraphs>85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Symbol</vt:lpstr>
      <vt:lpstr>Office Theme</vt:lpstr>
      <vt:lpstr>Custom Design</vt:lpstr>
      <vt:lpstr>  The Merging of Knowledge   A deeply participatory approach  Dr Rachel Bray  Research Associate  Department of Social Policy and Intervention  University of Oxford   </vt:lpstr>
      <vt:lpstr>Why did we choose the Merging of Knowledge?</vt:lpstr>
      <vt:lpstr>What is the Merging of Knowledge  and how does it work?</vt:lpstr>
      <vt:lpstr>Merging of knowledge Time and money to support a steady process</vt:lpstr>
      <vt:lpstr>PowerPoint Presentation</vt:lpstr>
      <vt:lpstr>PowerPoint Presentation</vt:lpstr>
      <vt:lpstr>  As importantly, the process achieved… </vt:lpstr>
      <vt:lpstr>Challenges and how to meet them</vt:lpstr>
      <vt:lpstr>Clear potentials for  the Merging of Knowledge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Poverty in all its Dimensions:  Participatory Research with a Social Movement  16th May 2019</dc:title>
  <dc:creator>RGB</dc:creator>
  <cp:lastModifiedBy>momo</cp:lastModifiedBy>
  <cp:revision>46</cp:revision>
  <dcterms:created xsi:type="dcterms:W3CDTF">2019-05-15T06:06:55Z</dcterms:created>
  <dcterms:modified xsi:type="dcterms:W3CDTF">2019-07-11T13:20:25Z</dcterms:modified>
</cp:coreProperties>
</file>