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7"/>
  </p:notesMasterIdLst>
  <p:sldIdLst>
    <p:sldId id="257" r:id="rId4"/>
    <p:sldId id="284" r:id="rId5"/>
    <p:sldId id="285" r:id="rId6"/>
    <p:sldId id="272" r:id="rId7"/>
    <p:sldId id="274" r:id="rId8"/>
    <p:sldId id="275" r:id="rId9"/>
    <p:sldId id="276" r:id="rId10"/>
    <p:sldId id="278" r:id="rId11"/>
    <p:sldId id="279" r:id="rId12"/>
    <p:sldId id="280" r:id="rId13"/>
    <p:sldId id="282" r:id="rId14"/>
    <p:sldId id="283" r:id="rId15"/>
    <p:sldId id="258" r:id="rId16"/>
    <p:sldId id="259" r:id="rId17"/>
    <p:sldId id="260" r:id="rId18"/>
    <p:sldId id="261" r:id="rId19"/>
    <p:sldId id="262" r:id="rId20"/>
    <p:sldId id="263" r:id="rId21"/>
    <p:sldId id="264" r:id="rId22"/>
    <p:sldId id="265" r:id="rId23"/>
    <p:sldId id="266" r:id="rId24"/>
    <p:sldId id="273"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4BE6C-1437-4DBA-AF97-EE53D2BAB94F}" type="datetimeFigureOut">
              <a:rPr lang="en-GB" smtClean="0"/>
              <a:t>11/07/2019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2CC2C-EAEC-4395-A6E7-C69C57EBFE6B}" type="slidenum">
              <a:rPr lang="en-GB" smtClean="0"/>
              <a:t>‹#›</a:t>
            </a:fld>
            <a:endParaRPr lang="en-GB"/>
          </a:p>
        </p:txBody>
      </p:sp>
    </p:spTree>
    <p:extLst>
      <p:ext uri="{BB962C8B-B14F-4D97-AF65-F5344CB8AC3E}">
        <p14:creationId xmlns:p14="http://schemas.microsoft.com/office/powerpoint/2010/main" val="76326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itchFamily="34" charset="0"/>
              <a:buChar char="•"/>
            </a:pPr>
            <a:endParaRPr lang="en-GB" sz="1200" kern="1200" baseline="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6ABD3DC-9350-44E9-98D9-992AEDE862C6}" type="slidenum">
              <a:rPr lang="en-GB" altLang="en-US">
                <a:solidFill>
                  <a:prstClr val="black"/>
                </a:solidFill>
              </a:rPr>
              <a:pPr>
                <a:defRPr/>
              </a:pPr>
              <a:t>1</a:t>
            </a:fld>
            <a:endParaRPr lang="en-GB" altLang="en-US" dirty="0">
              <a:solidFill>
                <a:prstClr val="black"/>
              </a:solidFill>
            </a:endParaRPr>
          </a:p>
        </p:txBody>
      </p:sp>
    </p:spTree>
    <p:extLst>
      <p:ext uri="{BB962C8B-B14F-4D97-AF65-F5344CB8AC3E}">
        <p14:creationId xmlns:p14="http://schemas.microsoft.com/office/powerpoint/2010/main" val="416891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Pictures from Togo</a:t>
            </a:r>
            <a:endParaRPr lang="en-CA"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11</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22233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55943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3753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just" rtl="0">
              <a:lnSpc>
                <a:spcPct val="100000"/>
              </a:lnSpc>
              <a:spcBef>
                <a:spcPts val="0"/>
              </a:spcBef>
              <a:spcAft>
                <a:spcPts val="0"/>
              </a:spcAft>
              <a:buClr>
                <a:schemeClr val="dk1"/>
              </a:buClr>
              <a:buSzPct val="25000"/>
              <a:buFont typeface="Calibri"/>
              <a:buNone/>
            </a:pPr>
            <a:r>
              <a:rPr lang="en-US"/>
              <a:t>FIlm link - Alice</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22</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54530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itchFamily="34" charset="0"/>
              <a:buChar char="•"/>
            </a:pPr>
            <a:endParaRPr lang="en-GB" sz="1200" kern="1200" baseline="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6ABD3DC-9350-44E9-98D9-992AEDE862C6}" type="slidenum">
              <a:rPr lang="en-GB" altLang="en-US">
                <a:solidFill>
                  <a:prstClr val="black"/>
                </a:solidFill>
              </a:rPr>
              <a:pPr>
                <a:defRPr/>
              </a:pPr>
              <a:t>23</a:t>
            </a:fld>
            <a:endParaRPr lang="en-GB" altLang="en-US">
              <a:solidFill>
                <a:prstClr val="black"/>
              </a:solidFill>
            </a:endParaRPr>
          </a:p>
        </p:txBody>
      </p:sp>
    </p:spTree>
    <p:extLst>
      <p:ext uri="{BB962C8B-B14F-4D97-AF65-F5344CB8AC3E}">
        <p14:creationId xmlns:p14="http://schemas.microsoft.com/office/powerpoint/2010/main" val="416891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911B036-1A4C-420E-ACF0-E812E31718A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0375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dirty="0"/>
              <a:t>Alice</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4</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4457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just" rtl="0">
              <a:lnSpc>
                <a:spcPct val="100000"/>
              </a:lnSpc>
              <a:spcBef>
                <a:spcPts val="0"/>
              </a:spcBef>
              <a:spcAft>
                <a:spcPts val="0"/>
              </a:spcAft>
              <a:buClr>
                <a:srgbClr val="FF0000"/>
              </a:buClr>
              <a:buSzPct val="25000"/>
              <a:buFont typeface="Calibri"/>
              <a:buNone/>
            </a:pPr>
            <a:r>
              <a:rPr lang="en-US">
                <a:solidFill>
                  <a:srgbClr val="FF0000"/>
                </a:solidFill>
              </a:rPr>
              <a:t>E</a:t>
            </a:r>
            <a:r>
              <a:rPr lang="en-US" sz="2000" b="1">
                <a:solidFill>
                  <a:srgbClr val="8F0632"/>
                </a:solidFill>
              </a:rPr>
              <a:t>xamine:</a:t>
            </a:r>
            <a:r>
              <a:rPr lang="en-US" sz="2000" b="1"/>
              <a:t>  </a:t>
            </a:r>
            <a:r>
              <a:rPr lang="en-US" sz="2000"/>
              <a:t>Providing new data on</a:t>
            </a:r>
            <a:r>
              <a:rPr lang="en-US" sz="2000" b="1"/>
              <a:t> </a:t>
            </a:r>
            <a:r>
              <a:rPr lang="en-US" sz="2000"/>
              <a:t>who is at risk of being left behind, why and where; putting a spotlight on the most marginalized groups and monitoring progress on reaching those furthest behind first. </a:t>
            </a:r>
          </a:p>
          <a:p>
            <a:pPr lvl="0" rtl="0">
              <a:spcBef>
                <a:spcPts val="0"/>
              </a:spcBef>
              <a:buClr>
                <a:schemeClr val="dk1"/>
              </a:buClr>
              <a:buSzPct val="55000"/>
              <a:buFont typeface="Arial"/>
              <a:buNone/>
            </a:pPr>
            <a:endParaRPr sz="2000"/>
          </a:p>
          <a:p>
            <a:pPr marL="342900" lvl="0" indent="-330200" rtl="0">
              <a:spcBef>
                <a:spcPts val="0"/>
              </a:spcBef>
              <a:buClr>
                <a:schemeClr val="dk1"/>
              </a:buClr>
              <a:buSzPct val="100000"/>
              <a:buFont typeface="Noto Sans Symbols"/>
              <a:buChar char="∙"/>
            </a:pPr>
            <a:r>
              <a:rPr lang="en-US" sz="2000" b="1">
                <a:solidFill>
                  <a:srgbClr val="326D35"/>
                </a:solidFill>
              </a:rPr>
              <a:t>Engage:</a:t>
            </a:r>
            <a:r>
              <a:rPr lang="en-US" sz="2000" b="1"/>
              <a:t> </a:t>
            </a:r>
            <a:r>
              <a:rPr lang="en-US" sz="2000"/>
              <a:t>reaching out to people all around the world, through the creation of compelling content and telling the stories of those who are being left behind</a:t>
            </a:r>
          </a:p>
          <a:p>
            <a:pPr lvl="0" rtl="0">
              <a:spcBef>
                <a:spcPts val="0"/>
              </a:spcBef>
              <a:buClr>
                <a:schemeClr val="dk1"/>
              </a:buClr>
              <a:buSzPct val="55000"/>
              <a:buFont typeface="Arial"/>
              <a:buNone/>
            </a:pPr>
            <a:endParaRPr sz="2000"/>
          </a:p>
          <a:p>
            <a:pPr marL="342900" lvl="0" indent="-330200" rtl="0">
              <a:spcBef>
                <a:spcPts val="0"/>
              </a:spcBef>
              <a:buClr>
                <a:schemeClr val="dk1"/>
              </a:buClr>
              <a:buSzPct val="100000"/>
              <a:buFont typeface="Noto Sans Symbols"/>
              <a:buChar char="∙"/>
            </a:pPr>
            <a:r>
              <a:rPr lang="en-US" sz="2000" b="1">
                <a:solidFill>
                  <a:srgbClr val="E82739"/>
                </a:solidFill>
              </a:rPr>
              <a:t>Empower:</a:t>
            </a:r>
            <a:r>
              <a:rPr lang="en-US" sz="2000" b="1"/>
              <a:t> </a:t>
            </a:r>
            <a:r>
              <a:rPr lang="en-US" sz="2000"/>
              <a:t> directly supporting people from the most marginalised backgrounds to be able to speak for themselves.                                                              Working directly with partners in over 30                                                            countries to build local voices for action and                                     accountability. </a:t>
            </a:r>
          </a:p>
          <a:p>
            <a:pPr marL="171450" marR="0" lvl="0" indent="-171450" algn="just" rtl="0">
              <a:lnSpc>
                <a:spcPct val="100000"/>
              </a:lnSpc>
              <a:spcBef>
                <a:spcPts val="0"/>
              </a:spcBef>
              <a:spcAft>
                <a:spcPts val="0"/>
              </a:spcAft>
              <a:buClr>
                <a:srgbClr val="FF0000"/>
              </a:buClr>
              <a:buSzPct val="25000"/>
              <a:buFont typeface="Calibri"/>
              <a:buNone/>
            </a:pPr>
            <a:endParaRPr>
              <a:solidFill>
                <a:srgbClr val="FF0000"/>
              </a:solidFill>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5</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60455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Alice</a:t>
            </a: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0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Photos from Tanzania </a:t>
            </a:r>
            <a:endParaRPr lang="en-CA"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7</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53389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Photos from Togo and Uganda</a:t>
            </a:r>
            <a:endParaRPr lang="en-CA"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8</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43176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from Tajikistan</a:t>
            </a:r>
            <a:endParaRPr lang="en-CA"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9</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84306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37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6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58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8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87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7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854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23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97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70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9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61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310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33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77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11228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83071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06104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05912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06023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03945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821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856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4040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48398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9836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635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95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86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83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1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93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990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99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a:solidFill>
                  <a:srgbClr val="888888"/>
                </a:solidFill>
                <a:latin typeface="Calibri"/>
                <a:ea typeface="Calibri"/>
                <a:cs typeface="Calibri"/>
                <a:sym typeface="Calibri"/>
              </a:rPr>
              <a:pPr algn="r">
                <a:buSzPct val="25000"/>
              </a:pPr>
              <a:t>‹#›</a:t>
            </a:fld>
            <a:endParaRPr lang="en-US" sz="900" kern="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2912801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li.henman@action4s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4.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8.jpe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pBqe8JD62QE"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s://action4sd.org/tools-resource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oli.henman@action4s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46" y="3068960"/>
            <a:ext cx="9144000" cy="3170099"/>
          </a:xfrm>
          <a:prstGeom prst="rect">
            <a:avLst/>
          </a:prstGeom>
          <a:noFill/>
        </p:spPr>
        <p:txBody>
          <a:bodyPr wrap="square" rtlCol="0">
            <a:spAutoFit/>
          </a:bodyPr>
          <a:lstStyle/>
          <a:p>
            <a:pPr algn="ctr"/>
            <a:r>
              <a:rPr lang="en-US" sz="3600" i="1" dirty="0" smtClean="0">
                <a:solidFill>
                  <a:prstClr val="black"/>
                </a:solidFill>
                <a:latin typeface="Arial" panose="020B0604020202020204" pitchFamily="34" charset="0"/>
                <a:cs typeface="Arial" panose="020B0604020202020204" pitchFamily="34" charset="0"/>
              </a:rPr>
              <a:t>Delivering on the Leave No One Behind promise &amp; ensuring the voices of those furthest behind can be heard</a:t>
            </a:r>
          </a:p>
          <a:p>
            <a:pPr algn="ctr"/>
            <a:endParaRPr lang="en-US" sz="3600" i="1" dirty="0" smtClean="0">
              <a:solidFill>
                <a:prstClr val="black"/>
              </a:solidFill>
              <a:latin typeface="Arial" panose="020B0604020202020204" pitchFamily="34" charset="0"/>
              <a:cs typeface="Arial" panose="020B0604020202020204" pitchFamily="34" charset="0"/>
            </a:endParaRPr>
          </a:p>
          <a:p>
            <a:pPr algn="ctr"/>
            <a:r>
              <a:rPr lang="en-US" sz="2800" dirty="0" smtClean="0">
                <a:solidFill>
                  <a:prstClr val="black"/>
                </a:solidFill>
                <a:latin typeface="Arial" panose="020B0604020202020204" pitchFamily="34" charset="0"/>
                <a:cs typeface="Arial" panose="020B0604020202020204" pitchFamily="34" charset="0"/>
              </a:rPr>
              <a:t>Oli Henman, Global Coordinator, A4SD</a:t>
            </a:r>
          </a:p>
          <a:p>
            <a:pPr algn="ctr"/>
            <a:r>
              <a:rPr lang="en-US" sz="2800" dirty="0" smtClean="0">
                <a:solidFill>
                  <a:prstClr val="black"/>
                </a:solidFill>
                <a:latin typeface="Arial" panose="020B0604020202020204" pitchFamily="34" charset="0"/>
                <a:cs typeface="Arial" panose="020B0604020202020204" pitchFamily="34" charset="0"/>
                <a:hlinkClick r:id="rId3"/>
              </a:rPr>
              <a:t>oli.henman@action4sd.org</a:t>
            </a:r>
            <a:r>
              <a:rPr lang="en-US" sz="2800" dirty="0" smtClean="0">
                <a:solidFill>
                  <a:prstClr val="black"/>
                </a:solidFill>
                <a:latin typeface="Arial" panose="020B0604020202020204" pitchFamily="34" charset="0"/>
                <a:cs typeface="Arial" panose="020B0604020202020204" pitchFamily="34" charset="0"/>
              </a:rPr>
              <a:t> </a:t>
            </a:r>
            <a:endParaRPr lang="en-GB" sz="2800"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2" y="609600"/>
            <a:ext cx="4368999" cy="1981200"/>
          </a:xfrm>
          <a:prstGeom prst="rect">
            <a:avLst/>
          </a:prstGeom>
        </p:spPr>
      </p:pic>
    </p:spTree>
    <p:extLst>
      <p:ext uri="{BB962C8B-B14F-4D97-AF65-F5344CB8AC3E}">
        <p14:creationId xmlns:p14="http://schemas.microsoft.com/office/powerpoint/2010/main" val="1557496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992706"/>
            <a:ext cx="7886700" cy="4351338"/>
          </a:xfrm>
        </p:spPr>
        <p:txBody>
          <a:bodyPr/>
          <a:lstStyle/>
          <a:p>
            <a:endParaRPr lang="en-CA" dirty="0" smtClean="0"/>
          </a:p>
          <a:p>
            <a:r>
              <a:rPr lang="en-CA" dirty="0" smtClean="0"/>
              <a:t> In </a:t>
            </a:r>
            <a:r>
              <a:rPr lang="en-CA" dirty="0"/>
              <a:t>India, consultation participants stated that </a:t>
            </a:r>
            <a:r>
              <a:rPr lang="en-CA" b="1" dirty="0"/>
              <a:t>engaging communities at the local level is essential</a:t>
            </a:r>
            <a:r>
              <a:rPr lang="en-CA" dirty="0"/>
              <a:t> to effectively </a:t>
            </a:r>
            <a:r>
              <a:rPr lang="en-CA" dirty="0" smtClean="0"/>
              <a:t>create </a:t>
            </a:r>
            <a:r>
              <a:rPr lang="en-CA" dirty="0"/>
              <a:t>greater awareness and engagement of the SDG agenda amongst marginalized groups in India. </a:t>
            </a:r>
            <a:r>
              <a:rPr lang="en-CA" b="1" dirty="0"/>
              <a:t>Building the capacity of grassroots organizations</a:t>
            </a:r>
            <a:r>
              <a:rPr lang="en-CA" dirty="0"/>
              <a:t> and conducting grassroots consultations will also be key to engaging marginalized groups. Indeed, </a:t>
            </a:r>
            <a:r>
              <a:rPr lang="en-CA" b="1" dirty="0"/>
              <a:t>marginalized groups are more influential at the local levels</a:t>
            </a:r>
            <a:r>
              <a:rPr lang="en-CA" dirty="0"/>
              <a:t> than nationally, and 73% of respondents could identify SDG-related activities in their local districts/states</a:t>
            </a:r>
          </a:p>
          <a:p>
            <a:endParaRPr lang="en-CA" dirty="0"/>
          </a:p>
        </p:txBody>
      </p:sp>
      <p:sp>
        <p:nvSpPr>
          <p:cNvPr id="5" name="Shape 578"/>
          <p:cNvSpPr/>
          <p:nvPr/>
        </p:nvSpPr>
        <p:spPr>
          <a:xfrm>
            <a:off x="0" y="469506"/>
            <a:ext cx="9163912" cy="523200"/>
          </a:xfrm>
          <a:prstGeom prst="rect">
            <a:avLst/>
          </a:prstGeom>
          <a:solidFill>
            <a:srgbClr val="DB052D"/>
          </a:solidFill>
          <a:ln>
            <a:noFill/>
          </a:ln>
        </p:spPr>
        <p:txBody>
          <a:bodyPr lIns="91425" tIns="45700" rIns="91425" bIns="45700" anchor="t" anchorCtr="0">
            <a:noAutofit/>
          </a:bodyPr>
          <a:lstStyle/>
          <a:p>
            <a:r>
              <a:rPr lang="en-CA" sz="2800" b="1" kern="0" dirty="0">
                <a:solidFill>
                  <a:srgbClr val="FFFFFF"/>
                </a:solidFill>
                <a:cs typeface="Arial"/>
                <a:sym typeface="Arial"/>
              </a:rPr>
              <a:t>GLOBAL TREND #3: Focus on the community</a:t>
            </a:r>
            <a:endParaRPr lang="en-CA" sz="2800" kern="0" dirty="0">
              <a:solidFill>
                <a:srgbClr val="FFFFFF"/>
              </a:solidFill>
              <a:cs typeface="Arial"/>
              <a:sym typeface="Arial"/>
            </a:endParaRPr>
          </a:p>
        </p:txBody>
      </p:sp>
      <p:pic>
        <p:nvPicPr>
          <p:cNvPr id="6" name="Picture 5"/>
          <p:cNvPicPr>
            <a:picLocks noChangeAspect="1"/>
          </p:cNvPicPr>
          <p:nvPr/>
        </p:nvPicPr>
        <p:blipFill rotWithShape="1">
          <a:blip r:embed="rId2"/>
          <a:srcRect t="16381"/>
          <a:stretch/>
        </p:blipFill>
        <p:spPr>
          <a:xfrm>
            <a:off x="2533712" y="4870764"/>
            <a:ext cx="3764486" cy="1987236"/>
          </a:xfrm>
          <a:prstGeom prst="rect">
            <a:avLst/>
          </a:prstGeom>
        </p:spPr>
      </p:pic>
      <p:pic>
        <p:nvPicPr>
          <p:cNvPr id="7" name="Picture 6"/>
          <p:cNvPicPr>
            <a:picLocks noChangeAspect="1"/>
          </p:cNvPicPr>
          <p:nvPr/>
        </p:nvPicPr>
        <p:blipFill>
          <a:blip r:embed="rId3"/>
          <a:stretch>
            <a:fillRect/>
          </a:stretch>
        </p:blipFill>
        <p:spPr>
          <a:xfrm>
            <a:off x="6160048" y="4870764"/>
            <a:ext cx="2983954" cy="1987237"/>
          </a:xfrm>
          <a:prstGeom prst="rect">
            <a:avLst/>
          </a:prstGeom>
        </p:spPr>
      </p:pic>
      <p:pic>
        <p:nvPicPr>
          <p:cNvPr id="8" name="Picture 7"/>
          <p:cNvPicPr>
            <a:picLocks noChangeAspect="1"/>
          </p:cNvPicPr>
          <p:nvPr/>
        </p:nvPicPr>
        <p:blipFill>
          <a:blip r:embed="rId4"/>
          <a:stretch>
            <a:fillRect/>
          </a:stretch>
        </p:blipFill>
        <p:spPr>
          <a:xfrm>
            <a:off x="0" y="4870763"/>
            <a:ext cx="2986572" cy="1987236"/>
          </a:xfrm>
          <a:prstGeom prst="rect">
            <a:avLst/>
          </a:prstGeom>
        </p:spPr>
      </p:pic>
    </p:spTree>
    <p:extLst>
      <p:ext uri="{BB962C8B-B14F-4D97-AF65-F5344CB8AC3E}">
        <p14:creationId xmlns:p14="http://schemas.microsoft.com/office/powerpoint/2010/main" val="169525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0094" y="810218"/>
            <a:ext cx="8156499" cy="4351338"/>
          </a:xfrm>
        </p:spPr>
        <p:txBody>
          <a:bodyPr/>
          <a:lstStyle/>
          <a:p>
            <a:r>
              <a:rPr lang="en-CA" dirty="0"/>
              <a:t> </a:t>
            </a:r>
            <a:r>
              <a:rPr lang="en-CA" dirty="0" smtClean="0"/>
              <a:t>In spite of global campaigns around Agenda </a:t>
            </a:r>
            <a:r>
              <a:rPr lang="en-CA" dirty="0"/>
              <a:t>2030, many </a:t>
            </a:r>
            <a:r>
              <a:rPr lang="en-CA" dirty="0" smtClean="0"/>
              <a:t>LNB National Dialogues </a:t>
            </a:r>
            <a:r>
              <a:rPr lang="en-CA" dirty="0"/>
              <a:t>pointed to a very </a:t>
            </a:r>
            <a:r>
              <a:rPr lang="en-CA" b="1" dirty="0"/>
              <a:t>low level of understanding at the national and local levels about what the SDGs </a:t>
            </a:r>
            <a:r>
              <a:rPr lang="en-CA" b="1" dirty="0" smtClean="0"/>
              <a:t>are; </a:t>
            </a:r>
            <a:r>
              <a:rPr lang="en-CA" b="1" dirty="0"/>
              <a:t>how civil society and the government are engaging in the process to implement the SDGs in the </a:t>
            </a:r>
            <a:r>
              <a:rPr lang="en-CA" b="1" dirty="0" smtClean="0"/>
              <a:t>country; and </a:t>
            </a:r>
            <a:r>
              <a:rPr lang="en-CA" b="1" dirty="0"/>
              <a:t>how individuals or organizations can get involved</a:t>
            </a:r>
            <a:r>
              <a:rPr lang="en-CA" dirty="0"/>
              <a:t>. </a:t>
            </a:r>
            <a:endParaRPr lang="en-CA" dirty="0" smtClean="0"/>
          </a:p>
          <a:p>
            <a:r>
              <a:rPr lang="en-CA" dirty="0"/>
              <a:t> </a:t>
            </a:r>
            <a:r>
              <a:rPr lang="en-CA" dirty="0" smtClean="0"/>
              <a:t>There was </a:t>
            </a:r>
            <a:r>
              <a:rPr lang="en-CA" dirty="0"/>
              <a:t>broad consensus </a:t>
            </a:r>
            <a:r>
              <a:rPr lang="en-CA" dirty="0" smtClean="0"/>
              <a:t>on </a:t>
            </a:r>
            <a:r>
              <a:rPr lang="en-CA" dirty="0"/>
              <a:t>the need for a much more robust and community-focussed engagement strategy to build awareness and ownership of the SDGs amongst those most at risk of marginalization, as well as those people and organizations working on the ground to support them. </a:t>
            </a:r>
          </a:p>
        </p:txBody>
      </p:sp>
      <p:sp>
        <p:nvSpPr>
          <p:cNvPr id="5" name="Shape 578"/>
          <p:cNvSpPr/>
          <p:nvPr/>
        </p:nvSpPr>
        <p:spPr>
          <a:xfrm>
            <a:off x="-19912" y="287018"/>
            <a:ext cx="9163912" cy="523200"/>
          </a:xfrm>
          <a:prstGeom prst="rect">
            <a:avLst/>
          </a:prstGeom>
          <a:solidFill>
            <a:srgbClr val="DB052D"/>
          </a:solidFill>
          <a:ln>
            <a:noFill/>
          </a:ln>
        </p:spPr>
        <p:txBody>
          <a:bodyPr lIns="91425" tIns="45700" rIns="91425" bIns="45700" anchor="t" anchorCtr="0">
            <a:noAutofit/>
          </a:bodyPr>
          <a:lstStyle/>
          <a:p>
            <a:r>
              <a:rPr lang="en-CA" sz="2800" b="1" kern="0" dirty="0">
                <a:solidFill>
                  <a:srgbClr val="FFFFFF"/>
                </a:solidFill>
                <a:cs typeface="Arial"/>
                <a:sym typeface="Arial"/>
              </a:rPr>
              <a:t>GLOBAL TREND </a:t>
            </a:r>
            <a:r>
              <a:rPr lang="en-CA" sz="2800" b="1" kern="0" dirty="0" smtClean="0">
                <a:solidFill>
                  <a:srgbClr val="FFFFFF"/>
                </a:solidFill>
                <a:cs typeface="Arial"/>
                <a:sym typeface="Arial"/>
              </a:rPr>
              <a:t>#4: </a:t>
            </a:r>
            <a:r>
              <a:rPr lang="en-CA" sz="2800" b="1" kern="0" dirty="0">
                <a:solidFill>
                  <a:srgbClr val="FFFFFF"/>
                </a:solidFill>
                <a:cs typeface="Arial"/>
                <a:sym typeface="Arial"/>
              </a:rPr>
              <a:t>What are the SDGs again?</a:t>
            </a:r>
            <a:endParaRPr lang="en-CA" sz="2800" kern="0" dirty="0">
              <a:solidFill>
                <a:srgbClr val="FFFFFF"/>
              </a:solidFill>
              <a:cs typeface="Arial"/>
              <a:sym typeface="Aria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818" r="20272"/>
          <a:stretch/>
        </p:blipFill>
        <p:spPr>
          <a:xfrm>
            <a:off x="18106" y="4622360"/>
            <a:ext cx="2381062" cy="22356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330" y="4622360"/>
            <a:ext cx="2986638" cy="22399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1662" y="4683471"/>
            <a:ext cx="3702338" cy="2113418"/>
          </a:xfrm>
          <a:prstGeom prst="rect">
            <a:avLst/>
          </a:prstGeom>
        </p:spPr>
      </p:pic>
    </p:spTree>
    <p:extLst>
      <p:ext uri="{BB962C8B-B14F-4D97-AF65-F5344CB8AC3E}">
        <p14:creationId xmlns:p14="http://schemas.microsoft.com/office/powerpoint/2010/main" val="184325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49" y="1312752"/>
            <a:ext cx="7990249" cy="4864211"/>
          </a:xfrm>
        </p:spPr>
        <p:txBody>
          <a:bodyPr/>
          <a:lstStyle/>
          <a:p>
            <a:r>
              <a:rPr lang="en-CA" dirty="0" smtClean="0"/>
              <a:t> While </a:t>
            </a:r>
            <a:r>
              <a:rPr lang="en-CA" dirty="0"/>
              <a:t>a multi-stakeholder approach is needed to achieve the SDGs, </a:t>
            </a:r>
            <a:r>
              <a:rPr lang="en-CA" dirty="0" smtClean="0"/>
              <a:t>many </a:t>
            </a:r>
            <a:r>
              <a:rPr lang="en-CA" dirty="0"/>
              <a:t>participants contributed insights and guidance on the role civil society should </a:t>
            </a:r>
            <a:r>
              <a:rPr lang="en-CA" dirty="0" smtClean="0"/>
              <a:t>play to </a:t>
            </a:r>
            <a:r>
              <a:rPr lang="en-CA" dirty="0"/>
              <a:t>ensure no-one </a:t>
            </a:r>
            <a:r>
              <a:rPr lang="en-CA" dirty="0" smtClean="0"/>
              <a:t>is </a:t>
            </a:r>
            <a:r>
              <a:rPr lang="en-CA" dirty="0"/>
              <a:t>left behind. Some highlights include:</a:t>
            </a:r>
          </a:p>
          <a:p>
            <a:pPr lvl="0"/>
            <a:r>
              <a:rPr lang="en-CA" dirty="0" smtClean="0"/>
              <a:t> Bolivia</a:t>
            </a:r>
            <a:r>
              <a:rPr lang="en-CA" dirty="0"/>
              <a:t>: CSOs must </a:t>
            </a:r>
            <a:r>
              <a:rPr lang="en-CA" b="1" dirty="0"/>
              <a:t>help ensure citizens are actively involved</a:t>
            </a:r>
            <a:r>
              <a:rPr lang="en-CA" dirty="0"/>
              <a:t> in the planning, execution and monitoring of SDG implementation</a:t>
            </a:r>
          </a:p>
          <a:p>
            <a:pPr lvl="0"/>
            <a:r>
              <a:rPr lang="en-CA" dirty="0" smtClean="0"/>
              <a:t> El </a:t>
            </a:r>
            <a:r>
              <a:rPr lang="en-CA" dirty="0"/>
              <a:t>Salvador: CSOs must </a:t>
            </a:r>
            <a:r>
              <a:rPr lang="en-CA" b="1" dirty="0"/>
              <a:t>better integrate marginalized groups</a:t>
            </a:r>
            <a:r>
              <a:rPr lang="en-CA" dirty="0"/>
              <a:t> into their work around the SDG implementation process</a:t>
            </a:r>
          </a:p>
        </p:txBody>
      </p:sp>
      <p:sp>
        <p:nvSpPr>
          <p:cNvPr id="5" name="Shape 578"/>
          <p:cNvSpPr/>
          <p:nvPr/>
        </p:nvSpPr>
        <p:spPr>
          <a:xfrm>
            <a:off x="0" y="377553"/>
            <a:ext cx="9144000" cy="790344"/>
          </a:xfrm>
          <a:prstGeom prst="rect">
            <a:avLst/>
          </a:prstGeom>
          <a:solidFill>
            <a:srgbClr val="DB052D"/>
          </a:solidFill>
          <a:ln>
            <a:noFill/>
          </a:ln>
        </p:spPr>
        <p:txBody>
          <a:bodyPr lIns="91425" tIns="45700" rIns="91425" bIns="45700" anchor="t" anchorCtr="0">
            <a:noAutofit/>
          </a:bodyPr>
          <a:lstStyle/>
          <a:p>
            <a:r>
              <a:rPr lang="en-CA" sz="2400" b="1" kern="0" dirty="0">
                <a:solidFill>
                  <a:srgbClr val="FFFFFF"/>
                </a:solidFill>
                <a:cs typeface="Arial"/>
                <a:sym typeface="Arial"/>
              </a:rPr>
              <a:t>GLOBAL TREND </a:t>
            </a:r>
            <a:r>
              <a:rPr lang="en-CA" sz="2400" b="1" kern="0" dirty="0" smtClean="0">
                <a:solidFill>
                  <a:srgbClr val="FFFFFF"/>
                </a:solidFill>
                <a:cs typeface="Arial"/>
                <a:sym typeface="Arial"/>
              </a:rPr>
              <a:t>#5 </a:t>
            </a:r>
            <a:r>
              <a:rPr lang="en-CA" sz="2400" b="1" kern="0" dirty="0">
                <a:solidFill>
                  <a:srgbClr val="FFFFFF"/>
                </a:solidFill>
                <a:cs typeface="Arial"/>
                <a:sym typeface="Arial"/>
              </a:rPr>
              <a:t>The role of CSOs in leaving no-one behind</a:t>
            </a:r>
            <a:endParaRPr lang="en-CA" sz="2400" kern="0" dirty="0">
              <a:solidFill>
                <a:srgbClr val="FFFFFF"/>
              </a:solidFill>
              <a:cs typeface="Arial"/>
              <a:sym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75703"/>
            <a:ext cx="3123446" cy="20822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555" y="4751040"/>
            <a:ext cx="3123446" cy="208229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0276" y="4775703"/>
            <a:ext cx="3086451" cy="2057634"/>
          </a:xfrm>
          <a:prstGeom prst="rect">
            <a:avLst/>
          </a:prstGeom>
        </p:spPr>
      </p:pic>
      <p:sp>
        <p:nvSpPr>
          <p:cNvPr id="10" name="TextBox 9"/>
          <p:cNvSpPr txBox="1"/>
          <p:nvPr/>
        </p:nvSpPr>
        <p:spPr>
          <a:xfrm>
            <a:off x="144855" y="4354717"/>
            <a:ext cx="2865422" cy="309327"/>
          </a:xfrm>
          <a:prstGeom prst="rect">
            <a:avLst/>
          </a:prstGeom>
          <a:noFill/>
        </p:spPr>
        <p:txBody>
          <a:bodyPr wrap="square" rtlCol="0">
            <a:spAutoFit/>
          </a:bodyPr>
          <a:lstStyle/>
          <a:p>
            <a:r>
              <a:rPr lang="en-CA" sz="1400" i="1" kern="0" dirty="0" smtClean="0">
                <a:solidFill>
                  <a:srgbClr val="000000"/>
                </a:solidFill>
                <a:cs typeface="Arial"/>
                <a:sym typeface="Arial"/>
              </a:rPr>
              <a:t>National Dialogue in Bolivia</a:t>
            </a:r>
            <a:endParaRPr lang="en-CA" sz="1400" i="1" kern="0" dirty="0">
              <a:solidFill>
                <a:srgbClr val="000000"/>
              </a:solidFill>
              <a:cs typeface="Arial"/>
              <a:sym typeface="Arial"/>
            </a:endParaRPr>
          </a:p>
        </p:txBody>
      </p:sp>
    </p:spTree>
    <p:extLst>
      <p:ext uri="{BB962C8B-B14F-4D97-AF65-F5344CB8AC3E}">
        <p14:creationId xmlns:p14="http://schemas.microsoft.com/office/powerpoint/2010/main" val="145341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229600" cy="4830763"/>
          </a:xfrm>
        </p:spPr>
        <p:txBody>
          <a:bodyPr>
            <a:normAutofit/>
          </a:bodyPr>
          <a:lstStyle/>
          <a:p>
            <a:pPr fontAlgn="base">
              <a:lnSpc>
                <a:spcPct val="115000"/>
              </a:lnSpc>
              <a:tabLst>
                <a:tab pos="457200" algn="l"/>
              </a:tabLst>
            </a:pPr>
            <a:r>
              <a:rPr lang="en-US" sz="2800" dirty="0">
                <a:solidFill>
                  <a:srgbClr val="141215"/>
                </a:solidFill>
                <a:ea typeface="Calibri"/>
                <a:cs typeface="Times New Roman"/>
              </a:rPr>
              <a:t>2019 is the fourth year, end of first cycle- some countries are already reporting for second (or even third) time</a:t>
            </a:r>
          </a:p>
          <a:p>
            <a:pPr fontAlgn="base">
              <a:lnSpc>
                <a:spcPct val="115000"/>
              </a:lnSpc>
              <a:tabLst>
                <a:tab pos="457200" algn="l"/>
              </a:tabLst>
            </a:pPr>
            <a:r>
              <a:rPr lang="en-US" sz="2800" dirty="0">
                <a:solidFill>
                  <a:srgbClr val="141215"/>
                </a:solidFill>
                <a:ea typeface="Calibri"/>
                <a:cs typeface="Times New Roman"/>
              </a:rPr>
              <a:t>Civil society often produces a ‘shadow’ report responding to the government’s own analysis</a:t>
            </a:r>
          </a:p>
          <a:p>
            <a:pPr fontAlgn="base">
              <a:lnSpc>
                <a:spcPct val="115000"/>
              </a:lnSpc>
              <a:tabLst>
                <a:tab pos="457200" algn="l"/>
              </a:tabLst>
            </a:pPr>
            <a:r>
              <a:rPr lang="en-US" sz="2800" dirty="0">
                <a:solidFill>
                  <a:srgbClr val="141215"/>
                </a:solidFill>
                <a:ea typeface="Calibri"/>
                <a:cs typeface="Times New Roman"/>
              </a:rPr>
              <a:t>It’s now time to go further and develop our own independent analysis, </a:t>
            </a:r>
            <a:r>
              <a:rPr lang="en-US" sz="2800" dirty="0" err="1">
                <a:solidFill>
                  <a:srgbClr val="141215"/>
                </a:solidFill>
                <a:ea typeface="Calibri"/>
                <a:cs typeface="Times New Roman"/>
              </a:rPr>
              <a:t>eg</a:t>
            </a:r>
            <a:r>
              <a:rPr lang="en-US" sz="2800" dirty="0">
                <a:solidFill>
                  <a:srgbClr val="141215"/>
                </a:solidFill>
                <a:ea typeface="Calibri"/>
                <a:cs typeface="Times New Roman"/>
              </a:rPr>
              <a:t>. Sri Lanka, Brazil, Kenya</a:t>
            </a:r>
          </a:p>
          <a:p>
            <a:pPr fontAlgn="base">
              <a:lnSpc>
                <a:spcPct val="115000"/>
              </a:lnSpc>
              <a:tabLst>
                <a:tab pos="457200" algn="l"/>
              </a:tabLst>
            </a:pPr>
            <a:r>
              <a:rPr lang="en-US" sz="2800" dirty="0">
                <a:solidFill>
                  <a:srgbClr val="141215"/>
                </a:solidFill>
                <a:ea typeface="Calibri"/>
                <a:cs typeface="Times New Roman"/>
              </a:rPr>
              <a:t>Be aware- this will require a strong core team!</a:t>
            </a:r>
          </a:p>
        </p:txBody>
      </p:sp>
      <p:sp>
        <p:nvSpPr>
          <p:cNvPr id="4" name="Title 1"/>
          <p:cNvSpPr>
            <a:spLocks noGrp="1"/>
          </p:cNvSpPr>
          <p:nvPr>
            <p:ph type="title"/>
          </p:nvPr>
        </p:nvSpPr>
        <p:spPr>
          <a:xfrm>
            <a:off x="0" y="-29817"/>
            <a:ext cx="9144000" cy="1143000"/>
          </a:xfrm>
          <a:solidFill>
            <a:srgbClr val="92D050"/>
          </a:solidFill>
        </p:spPr>
        <p:txBody>
          <a:bodyPr>
            <a:noAutofit/>
          </a:bodyPr>
          <a:lstStyle/>
          <a:p>
            <a:r>
              <a:rPr lang="en-US" sz="4000" b="1" dirty="0">
                <a:solidFill>
                  <a:schemeClr val="bg1"/>
                </a:solidFill>
              </a:rPr>
              <a:t>How to </a:t>
            </a:r>
            <a:r>
              <a:rPr lang="en-US" sz="4000" b="1" dirty="0" smtClean="0">
                <a:solidFill>
                  <a:schemeClr val="bg1"/>
                </a:solidFill>
              </a:rPr>
              <a:t>ensure accountability through </a:t>
            </a:r>
            <a:r>
              <a:rPr lang="en-US" sz="4000" b="1" dirty="0">
                <a:solidFill>
                  <a:schemeClr val="bg1"/>
                </a:solidFill>
              </a:rPr>
              <a:t>a People’s Scorecard</a:t>
            </a:r>
            <a:endParaRPr lang="en-GB" sz="4000" b="1" dirty="0">
              <a:solidFill>
                <a:schemeClr val="bg1"/>
              </a:solidFill>
            </a:endParaRP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01250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229600" cy="4830763"/>
          </a:xfrm>
        </p:spPr>
        <p:txBody>
          <a:bodyPr>
            <a:normAutofit fontScale="85000" lnSpcReduction="20000"/>
          </a:bodyPr>
          <a:lstStyle/>
          <a:p>
            <a:pPr lvl="0">
              <a:spcAft>
                <a:spcPts val="1000"/>
              </a:spcAft>
              <a:buFont typeface="+mj-lt"/>
              <a:buAutoNum type="arabicPeriod"/>
            </a:pPr>
            <a:r>
              <a:rPr lang="en-GB" sz="2800" dirty="0">
                <a:ea typeface="Calibri"/>
              </a:rPr>
              <a:t>Assessment of mainstreaming and integration of the 2030 Agenda and the 17 SDGs across national policies and implementation, focus on the three dimensions of sustainable development: social, environmental and economic </a:t>
            </a:r>
            <a:endParaRPr lang="en-GB" sz="2800" dirty="0"/>
          </a:p>
          <a:p>
            <a:pPr lvl="0">
              <a:spcAft>
                <a:spcPts val="1000"/>
              </a:spcAft>
              <a:buFont typeface="+mj-lt"/>
              <a:buAutoNum type="arabicPeriod"/>
            </a:pPr>
            <a:r>
              <a:rPr lang="en-GB" sz="2800" dirty="0">
                <a:ea typeface="Calibri"/>
              </a:rPr>
              <a:t>How far the ‘whole of government’ approach is carried out for SDG implementation </a:t>
            </a:r>
          </a:p>
          <a:p>
            <a:pPr lvl="0">
              <a:spcAft>
                <a:spcPts val="1000"/>
              </a:spcAft>
              <a:buFont typeface="+mj-lt"/>
              <a:buAutoNum type="arabicPeriod"/>
            </a:pPr>
            <a:r>
              <a:rPr lang="en-GB" sz="2800" dirty="0">
                <a:ea typeface="Calibri"/>
              </a:rPr>
              <a:t>How the key cross-cutting principles as “Leaving No One Behind” and “Respecting Planetary boundaries” are included in all policies, and any gaps identified.</a:t>
            </a:r>
            <a:endParaRPr lang="en-GB" sz="2800" dirty="0"/>
          </a:p>
          <a:p>
            <a:pPr lvl="0">
              <a:spcAft>
                <a:spcPts val="1000"/>
              </a:spcAft>
              <a:buFont typeface="+mj-lt"/>
              <a:buAutoNum type="arabicPeriod"/>
            </a:pPr>
            <a:r>
              <a:rPr lang="en-GB" sz="2800" dirty="0">
                <a:ea typeface="Calibri"/>
              </a:rPr>
              <a:t>Analysis of financial mechanisms and resource; also what other kinds of partnerships have been set up, what is the role of different actors (including private sector) and which donors are involved?</a:t>
            </a:r>
            <a:endParaRPr lang="en-GB" sz="2800" dirty="0">
              <a:effectLst/>
            </a:endParaRPr>
          </a:p>
        </p:txBody>
      </p:sp>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A)	Overview of current country implementation</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404778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229600" cy="4830763"/>
          </a:xfrm>
        </p:spPr>
        <p:txBody>
          <a:bodyPr>
            <a:normAutofit/>
          </a:bodyPr>
          <a:lstStyle/>
          <a:p>
            <a:pPr>
              <a:spcAft>
                <a:spcPts val="1000"/>
              </a:spcAft>
            </a:pPr>
            <a:r>
              <a:rPr lang="en-GB" sz="2800" dirty="0">
                <a:ea typeface="Calibri"/>
              </a:rPr>
              <a:t>Convene dialogues across civil society to identify shared priorities </a:t>
            </a:r>
          </a:p>
          <a:p>
            <a:pPr>
              <a:spcAft>
                <a:spcPts val="1000"/>
              </a:spcAft>
            </a:pPr>
            <a:r>
              <a:rPr lang="en-GB" sz="2800" dirty="0">
                <a:ea typeface="Calibri"/>
              </a:rPr>
              <a:t>At least one national meeting and where possible at least 3 sub-national meetings bringing together a cross-section of organisations working on the key topics of the SDGs, including: poverty, food, biodiversity, water and sanitation, equality, climate, transport, urban planning, governance </a:t>
            </a:r>
            <a:r>
              <a:rPr lang="en-GB" sz="2800" dirty="0" err="1">
                <a:ea typeface="Calibri"/>
              </a:rPr>
              <a:t>etc</a:t>
            </a:r>
            <a:endParaRPr lang="en-GB" sz="2800" dirty="0">
              <a:ea typeface="Calibri"/>
            </a:endParaRPr>
          </a:p>
        </p:txBody>
      </p:sp>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B)	Convene national multi-stakeholder dialogues</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809652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229600" cy="4830763"/>
          </a:xfrm>
        </p:spPr>
        <p:txBody>
          <a:bodyPr>
            <a:normAutofit/>
          </a:bodyPr>
          <a:lstStyle/>
          <a:p>
            <a:pPr>
              <a:spcAft>
                <a:spcPts val="1000"/>
              </a:spcAft>
            </a:pPr>
            <a:r>
              <a:rPr lang="en-GB" sz="2800" dirty="0">
                <a:ea typeface="Calibri"/>
              </a:rPr>
              <a:t>Ensure the national coalition crosses different sectors and includes different constituency groups, as well as contains a geographic (urban and rural), age, disability and gender balance</a:t>
            </a:r>
          </a:p>
          <a:p>
            <a:pPr>
              <a:spcAft>
                <a:spcPts val="1000"/>
              </a:spcAft>
            </a:pPr>
            <a:r>
              <a:rPr lang="en-GB" sz="2800" dirty="0">
                <a:ea typeface="Calibri"/>
              </a:rPr>
              <a:t>Ensure that as many as the following groups are included in your dialogue: women and girls, persons with disability, trade unions, young people, older people, Indigenous peoples, small scale farmers,  environmental activists, LGBTQI, Religious and ethnic minority groups</a:t>
            </a:r>
            <a:endParaRPr lang="en-GB" sz="2800" dirty="0">
              <a:effectLst/>
            </a:endParaRPr>
          </a:p>
        </p:txBody>
      </p:sp>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B)	Convene national multi-stakeholder dialogues- LNOB</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52556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229600" cy="4830763"/>
          </a:xfrm>
        </p:spPr>
        <p:txBody>
          <a:bodyPr>
            <a:normAutofit/>
          </a:bodyPr>
          <a:lstStyle/>
          <a:p>
            <a:pPr>
              <a:spcAft>
                <a:spcPts val="1000"/>
              </a:spcAft>
            </a:pPr>
            <a:r>
              <a:rPr lang="en-GB" sz="2800" dirty="0">
                <a:ea typeface="Calibri"/>
              </a:rPr>
              <a:t>Conduct evidence-based assessments, using disaggregated data and citizen generated evidence  on the progress and challenges of the 17 SDGs</a:t>
            </a:r>
          </a:p>
          <a:p>
            <a:pPr>
              <a:spcAft>
                <a:spcPts val="1000"/>
              </a:spcAft>
            </a:pPr>
            <a:r>
              <a:rPr lang="en-GB" sz="2800" dirty="0">
                <a:ea typeface="Calibri"/>
              </a:rPr>
              <a:t>Consider availability of data as well as potential gaps in evidence, including identifying what official data exists plus cross-reference with local citizen generated data sources where possible </a:t>
            </a:r>
          </a:p>
          <a:p>
            <a:pPr>
              <a:spcAft>
                <a:spcPts val="1000"/>
              </a:spcAft>
            </a:pPr>
            <a:r>
              <a:rPr lang="en-GB" sz="2800" dirty="0">
                <a:ea typeface="Calibri"/>
              </a:rPr>
              <a:t>Look at key Goals and principles and potential clusters around key issues for your country context. </a:t>
            </a:r>
          </a:p>
        </p:txBody>
      </p:sp>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C)	Review of the 17 Goals &amp; Summary Report</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321066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C)	Review of the 17 Goals &amp; Summary Report- analysis framework</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761001"/>
              </p:ext>
            </p:extLst>
          </p:nvPr>
        </p:nvGraphicFramePr>
        <p:xfrm>
          <a:off x="1676402" y="1600200"/>
          <a:ext cx="5714998" cy="4800600"/>
        </p:xfrm>
        <a:graphic>
          <a:graphicData uri="http://schemas.openxmlformats.org/drawingml/2006/table">
            <a:tbl>
              <a:tblPr/>
              <a:tblGrid>
                <a:gridCol w="1153026">
                  <a:extLst>
                    <a:ext uri="{9D8B030D-6E8A-4147-A177-3AD203B41FA5}">
                      <a16:colId xmlns:a16="http://schemas.microsoft.com/office/drawing/2014/main" xmlns="" val="20000"/>
                    </a:ext>
                  </a:extLst>
                </a:gridCol>
                <a:gridCol w="1123782">
                  <a:extLst>
                    <a:ext uri="{9D8B030D-6E8A-4147-A177-3AD203B41FA5}">
                      <a16:colId xmlns:a16="http://schemas.microsoft.com/office/drawing/2014/main" xmlns="" val="20001"/>
                    </a:ext>
                  </a:extLst>
                </a:gridCol>
                <a:gridCol w="1171527">
                  <a:extLst>
                    <a:ext uri="{9D8B030D-6E8A-4147-A177-3AD203B41FA5}">
                      <a16:colId xmlns:a16="http://schemas.microsoft.com/office/drawing/2014/main" xmlns="" val="20002"/>
                    </a:ext>
                  </a:extLst>
                </a:gridCol>
                <a:gridCol w="1269403">
                  <a:extLst>
                    <a:ext uri="{9D8B030D-6E8A-4147-A177-3AD203B41FA5}">
                      <a16:colId xmlns:a16="http://schemas.microsoft.com/office/drawing/2014/main" xmlns="" val="20003"/>
                    </a:ext>
                  </a:extLst>
                </a:gridCol>
                <a:gridCol w="997260">
                  <a:extLst>
                    <a:ext uri="{9D8B030D-6E8A-4147-A177-3AD203B41FA5}">
                      <a16:colId xmlns:a16="http://schemas.microsoft.com/office/drawing/2014/main" xmlns="" val="20004"/>
                    </a:ext>
                  </a:extLst>
                </a:gridCol>
              </a:tblGrid>
              <a:tr h="243760">
                <a:tc>
                  <a:txBody>
                    <a:bodyPr/>
                    <a:lstStyle/>
                    <a:p>
                      <a:pPr>
                        <a:lnSpc>
                          <a:spcPct val="107000"/>
                        </a:lnSpc>
                        <a:spcAft>
                          <a:spcPts val="0"/>
                        </a:spcAft>
                      </a:pPr>
                      <a:r>
                        <a:rPr lang="en-GB" sz="700" b="1" dirty="0">
                          <a:solidFill>
                            <a:srgbClr val="000000"/>
                          </a:solidFill>
                          <a:effectLst/>
                          <a:latin typeface="Calibri"/>
                          <a:ea typeface="Calibri"/>
                          <a:cs typeface="Calibri"/>
                        </a:rPr>
                        <a:t>1 No Policy/Plan </a:t>
                      </a:r>
                      <a:endParaRPr lang="en-GB" sz="800" dirty="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2. Initial planning phase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3. Plans or actions started</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4. Delivery underway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5. Succesful implementation</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2912">
                <a:tc>
                  <a:txBody>
                    <a:bodyPr/>
                    <a:lstStyle/>
                    <a:p>
                      <a:pPr>
                        <a:lnSpc>
                          <a:spcPct val="107000"/>
                        </a:lnSpc>
                        <a:spcAft>
                          <a:spcPts val="0"/>
                        </a:spcAft>
                      </a:pPr>
                      <a:r>
                        <a:rPr lang="en-GB" sz="700">
                          <a:solidFill>
                            <a:srgbClr val="000000"/>
                          </a:solidFill>
                          <a:effectLst/>
                          <a:latin typeface="Calibri"/>
                          <a:ea typeface="Calibri"/>
                          <a:cs typeface="Calibri"/>
                        </a:rPr>
                        <a:t>a) </a:t>
                      </a:r>
                      <a:r>
                        <a:rPr lang="en-GB" sz="700" b="1">
                          <a:solidFill>
                            <a:srgbClr val="000000"/>
                          </a:solidFill>
                          <a:effectLst/>
                          <a:latin typeface="Calibri"/>
                          <a:ea typeface="Calibri"/>
                          <a:cs typeface="Calibri"/>
                        </a:rPr>
                        <a:t>No/weak </a:t>
                      </a:r>
                      <a:r>
                        <a:rPr lang="en-GB" sz="700">
                          <a:solidFill>
                            <a:srgbClr val="000000"/>
                          </a:solidFill>
                          <a:effectLst/>
                          <a:latin typeface="Calibri"/>
                          <a:ea typeface="Calibri"/>
                          <a:cs typeface="Calibri"/>
                        </a:rPr>
                        <a:t>Policy/legal framework available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Policy/legal framework in planning phase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Policy/legal framework available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Policy/legal framework agreed</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Strong </a:t>
                      </a:r>
                      <a:r>
                        <a:rPr lang="en-GB" sz="700">
                          <a:solidFill>
                            <a:srgbClr val="000000"/>
                          </a:solidFill>
                          <a:effectLst/>
                          <a:latin typeface="Calibri"/>
                          <a:ea typeface="Calibri"/>
                          <a:cs typeface="Calibri"/>
                        </a:rPr>
                        <a:t>Policy/legal framework in use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65641">
                <a:tc>
                  <a:txBody>
                    <a:bodyPr/>
                    <a:lstStyle/>
                    <a:p>
                      <a:pPr>
                        <a:lnSpc>
                          <a:spcPct val="107000"/>
                        </a:lnSpc>
                        <a:spcAft>
                          <a:spcPts val="0"/>
                        </a:spcAft>
                      </a:pPr>
                      <a:r>
                        <a:rPr lang="en-GB" sz="700">
                          <a:solidFill>
                            <a:srgbClr val="000000"/>
                          </a:solidFill>
                          <a:effectLst/>
                          <a:latin typeface="Calibri"/>
                          <a:ea typeface="Calibri"/>
                          <a:cs typeface="Calibri"/>
                        </a:rPr>
                        <a:t>b) </a:t>
                      </a:r>
                      <a:r>
                        <a:rPr lang="en-GB" sz="700" b="1">
                          <a:solidFill>
                            <a:srgbClr val="000000"/>
                          </a:solidFill>
                          <a:effectLst/>
                          <a:latin typeface="Calibri"/>
                          <a:ea typeface="Calibri"/>
                          <a:cs typeface="Calibri"/>
                        </a:rPr>
                        <a:t>No/weak </a:t>
                      </a:r>
                      <a:r>
                        <a:rPr lang="en-GB" sz="700">
                          <a:solidFill>
                            <a:srgbClr val="000000"/>
                          </a:solidFill>
                          <a:effectLst/>
                          <a:latin typeface="Calibri"/>
                          <a:ea typeface="Calibri"/>
                          <a:cs typeface="Calibri"/>
                        </a:rPr>
                        <a:t>plans and strategies exist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Plans &amp; strategies in planning stage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Plans and strategies exist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Plans &amp; strategies agreed</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Strong </a:t>
                      </a:r>
                      <a:r>
                        <a:rPr lang="en-GB" sz="700">
                          <a:solidFill>
                            <a:srgbClr val="000000"/>
                          </a:solidFill>
                          <a:effectLst/>
                          <a:latin typeface="Calibri"/>
                          <a:ea typeface="Calibri"/>
                          <a:cs typeface="Calibri"/>
                        </a:rPr>
                        <a:t>Plans and strategies exist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7521">
                <a:tc>
                  <a:txBody>
                    <a:bodyPr/>
                    <a:lstStyle/>
                    <a:p>
                      <a:pPr>
                        <a:lnSpc>
                          <a:spcPct val="107000"/>
                        </a:lnSpc>
                        <a:spcAft>
                          <a:spcPts val="0"/>
                        </a:spcAft>
                      </a:pPr>
                      <a:r>
                        <a:rPr lang="en-GB" sz="700">
                          <a:solidFill>
                            <a:srgbClr val="000000"/>
                          </a:solidFill>
                          <a:effectLst/>
                          <a:latin typeface="Calibri"/>
                          <a:ea typeface="Calibri"/>
                          <a:cs typeface="Calibri"/>
                        </a:rPr>
                        <a:t>c) </a:t>
                      </a:r>
                      <a:r>
                        <a:rPr lang="en-GB" sz="700" b="1">
                          <a:solidFill>
                            <a:srgbClr val="000000"/>
                          </a:solidFill>
                          <a:effectLst/>
                          <a:latin typeface="Calibri"/>
                          <a:ea typeface="Calibri"/>
                          <a:cs typeface="Calibri"/>
                        </a:rPr>
                        <a:t>No/weak </a:t>
                      </a:r>
                      <a:r>
                        <a:rPr lang="en-GB" sz="700">
                          <a:solidFill>
                            <a:srgbClr val="000000"/>
                          </a:solidFill>
                          <a:effectLst/>
                          <a:latin typeface="Calibri"/>
                          <a:ea typeface="Calibri"/>
                          <a:cs typeface="Calibri"/>
                        </a:rPr>
                        <a:t>Agencies with clear mandate available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Agencies planning their engagement</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Agencies with clear mandate available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Agencies beginning to develop their implementation</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Strong </a:t>
                      </a:r>
                      <a:r>
                        <a:rPr lang="en-GB" sz="700">
                          <a:solidFill>
                            <a:srgbClr val="000000"/>
                          </a:solidFill>
                          <a:effectLst/>
                          <a:latin typeface="Calibri"/>
                          <a:ea typeface="Calibri"/>
                          <a:cs typeface="Calibri"/>
                        </a:rPr>
                        <a:t>Agencies available with clear mandate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1281">
                <a:tc>
                  <a:txBody>
                    <a:bodyPr/>
                    <a:lstStyle/>
                    <a:p>
                      <a:pPr>
                        <a:lnSpc>
                          <a:spcPct val="107000"/>
                        </a:lnSpc>
                        <a:spcAft>
                          <a:spcPts val="0"/>
                        </a:spcAft>
                      </a:pPr>
                      <a:r>
                        <a:rPr lang="en-GB" sz="700">
                          <a:solidFill>
                            <a:srgbClr val="000000"/>
                          </a:solidFill>
                          <a:effectLst/>
                          <a:latin typeface="Calibri"/>
                          <a:ea typeface="Calibri"/>
                          <a:cs typeface="Calibri"/>
                        </a:rPr>
                        <a:t>d) </a:t>
                      </a:r>
                      <a:r>
                        <a:rPr lang="en-GB" sz="700" b="1">
                          <a:solidFill>
                            <a:srgbClr val="000000"/>
                          </a:solidFill>
                          <a:effectLst/>
                          <a:latin typeface="Calibri"/>
                          <a:ea typeface="Calibri"/>
                          <a:cs typeface="Calibri"/>
                        </a:rPr>
                        <a:t>No/weak </a:t>
                      </a:r>
                      <a:r>
                        <a:rPr lang="en-GB" sz="700">
                          <a:solidFill>
                            <a:srgbClr val="000000"/>
                          </a:solidFill>
                          <a:effectLst/>
                          <a:latin typeface="Calibri"/>
                          <a:ea typeface="Calibri"/>
                          <a:cs typeface="Calibri"/>
                        </a:rPr>
                        <a:t>implementation of policies, plans and strategies on regular basis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Implementation of policies, plans and strategies in planning phase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implementation of policies, plans and strategies on </a:t>
                      </a:r>
                      <a:r>
                        <a:rPr lang="en-GB" sz="700" b="1">
                          <a:solidFill>
                            <a:srgbClr val="000000"/>
                          </a:solidFill>
                          <a:effectLst/>
                          <a:latin typeface="Calibri"/>
                          <a:ea typeface="Calibri"/>
                          <a:cs typeface="Calibri"/>
                        </a:rPr>
                        <a:t>irregular </a:t>
                      </a:r>
                      <a:r>
                        <a:rPr lang="en-GB" sz="700">
                          <a:solidFill>
                            <a:srgbClr val="000000"/>
                          </a:solidFill>
                          <a:effectLst/>
                          <a:latin typeface="Calibri"/>
                          <a:ea typeface="Calibri"/>
                          <a:cs typeface="Calibri"/>
                        </a:rPr>
                        <a:t>basis</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Implementation of policies, plans and strategies has started across all areas</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Strong </a:t>
                      </a:r>
                      <a:r>
                        <a:rPr lang="en-GB" sz="700">
                          <a:solidFill>
                            <a:srgbClr val="000000"/>
                          </a:solidFill>
                          <a:effectLst/>
                          <a:latin typeface="Calibri"/>
                          <a:ea typeface="Calibri"/>
                          <a:cs typeface="Calibri"/>
                        </a:rPr>
                        <a:t>implementation of policies, plans and strategies on </a:t>
                      </a:r>
                      <a:r>
                        <a:rPr lang="en-GB" sz="700" b="1">
                          <a:solidFill>
                            <a:srgbClr val="000000"/>
                          </a:solidFill>
                          <a:effectLst/>
                          <a:latin typeface="Calibri"/>
                          <a:ea typeface="Calibri"/>
                          <a:cs typeface="Calibri"/>
                        </a:rPr>
                        <a:t>regular </a:t>
                      </a:r>
                      <a:r>
                        <a:rPr lang="en-GB" sz="700">
                          <a:solidFill>
                            <a:srgbClr val="000000"/>
                          </a:solidFill>
                          <a:effectLst/>
                          <a:latin typeface="Calibri"/>
                          <a:ea typeface="Calibri"/>
                          <a:cs typeface="Calibri"/>
                        </a:rPr>
                        <a:t>basis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87521">
                <a:tc>
                  <a:txBody>
                    <a:bodyPr/>
                    <a:lstStyle/>
                    <a:p>
                      <a:pPr>
                        <a:lnSpc>
                          <a:spcPct val="107000"/>
                        </a:lnSpc>
                        <a:spcAft>
                          <a:spcPts val="0"/>
                        </a:spcAft>
                      </a:pPr>
                      <a:r>
                        <a:rPr lang="en-GB" sz="700">
                          <a:solidFill>
                            <a:srgbClr val="000000"/>
                          </a:solidFill>
                          <a:effectLst/>
                          <a:latin typeface="Calibri"/>
                          <a:ea typeface="Calibri"/>
                          <a:cs typeface="Calibri"/>
                        </a:rPr>
                        <a:t>e) </a:t>
                      </a:r>
                      <a:r>
                        <a:rPr lang="en-GB" sz="700" b="1">
                          <a:solidFill>
                            <a:srgbClr val="000000"/>
                          </a:solidFill>
                          <a:effectLst/>
                          <a:latin typeface="Calibri"/>
                          <a:ea typeface="Calibri"/>
                          <a:cs typeface="Calibri"/>
                        </a:rPr>
                        <a:t>No/weak </a:t>
                      </a:r>
                      <a:r>
                        <a:rPr lang="en-GB" sz="700">
                          <a:solidFill>
                            <a:srgbClr val="000000"/>
                          </a:solidFill>
                          <a:effectLst/>
                          <a:latin typeface="Calibri"/>
                          <a:ea typeface="Calibri"/>
                          <a:cs typeface="Calibri"/>
                        </a:rPr>
                        <a:t>Awareness and capacity building available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Planning on awareness and capacity building needs</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Awareness and capacity building available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Awareness &amp; capacity building activities are beginning</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Strong </a:t>
                      </a:r>
                      <a:r>
                        <a:rPr lang="en-GB" sz="700">
                          <a:solidFill>
                            <a:srgbClr val="000000"/>
                          </a:solidFill>
                          <a:effectLst/>
                          <a:latin typeface="Calibri"/>
                          <a:ea typeface="Calibri"/>
                          <a:cs typeface="Calibri"/>
                        </a:rPr>
                        <a:t>Awareness and capacity building available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5641">
                <a:tc>
                  <a:txBody>
                    <a:bodyPr/>
                    <a:lstStyle/>
                    <a:p>
                      <a:pPr>
                        <a:lnSpc>
                          <a:spcPct val="107000"/>
                        </a:lnSpc>
                        <a:spcAft>
                          <a:spcPts val="0"/>
                        </a:spcAft>
                      </a:pPr>
                      <a:r>
                        <a:rPr lang="en-GB" sz="700">
                          <a:solidFill>
                            <a:srgbClr val="000000"/>
                          </a:solidFill>
                          <a:effectLst/>
                          <a:latin typeface="Calibri"/>
                          <a:ea typeface="Calibri"/>
                          <a:cs typeface="Calibri"/>
                        </a:rPr>
                        <a:t>f) No baseline indicators set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Planning and consultation on baseline indicators</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baseline indicators set</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Baseline indicators being finalised</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dirty="0">
                          <a:solidFill>
                            <a:srgbClr val="000000"/>
                          </a:solidFill>
                          <a:effectLst/>
                          <a:latin typeface="Calibri"/>
                          <a:ea typeface="Calibri"/>
                          <a:cs typeface="Calibri"/>
                        </a:rPr>
                        <a:t>Strong </a:t>
                      </a:r>
                      <a:r>
                        <a:rPr lang="en-GB" sz="700" dirty="0">
                          <a:solidFill>
                            <a:srgbClr val="000000"/>
                          </a:solidFill>
                          <a:effectLst/>
                          <a:latin typeface="Calibri"/>
                          <a:ea typeface="Calibri"/>
                          <a:cs typeface="Calibri"/>
                        </a:rPr>
                        <a:t>baseline indicators set </a:t>
                      </a:r>
                      <a:endParaRPr lang="en-GB" sz="800" dirty="0">
                        <a:effectLst/>
                        <a:latin typeface="Times New Roman"/>
                        <a:ea typeface="Calibri"/>
                      </a:endParaRPr>
                    </a:p>
                    <a:p>
                      <a:pPr>
                        <a:lnSpc>
                          <a:spcPct val="107000"/>
                        </a:lnSpc>
                        <a:spcAft>
                          <a:spcPts val="0"/>
                        </a:spcAft>
                      </a:pPr>
                      <a:r>
                        <a:rPr lang="en-GB" sz="700" dirty="0">
                          <a:solidFill>
                            <a:srgbClr val="000000"/>
                          </a:solidFill>
                          <a:effectLst/>
                          <a:latin typeface="Calibri"/>
                          <a:ea typeface="Calibri"/>
                          <a:cs typeface="Calibri"/>
                        </a:rPr>
                        <a:t> </a:t>
                      </a:r>
                      <a:endParaRPr lang="en-GB" sz="800" dirty="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09401">
                <a:tc>
                  <a:txBody>
                    <a:bodyPr/>
                    <a:lstStyle/>
                    <a:p>
                      <a:pPr>
                        <a:lnSpc>
                          <a:spcPct val="107000"/>
                        </a:lnSpc>
                        <a:spcAft>
                          <a:spcPts val="0"/>
                        </a:spcAft>
                      </a:pPr>
                      <a:r>
                        <a:rPr lang="en-GB" sz="700">
                          <a:solidFill>
                            <a:srgbClr val="000000"/>
                          </a:solidFill>
                          <a:effectLst/>
                          <a:latin typeface="Calibri"/>
                          <a:ea typeface="Calibri"/>
                          <a:cs typeface="Calibri"/>
                        </a:rPr>
                        <a:t>g) </a:t>
                      </a:r>
                      <a:r>
                        <a:rPr lang="en-GB" sz="700" b="1">
                          <a:solidFill>
                            <a:srgbClr val="000000"/>
                          </a:solidFill>
                          <a:effectLst/>
                          <a:latin typeface="Calibri"/>
                          <a:ea typeface="Calibri"/>
                          <a:cs typeface="Calibri"/>
                        </a:rPr>
                        <a:t>No/weak </a:t>
                      </a:r>
                      <a:r>
                        <a:rPr lang="en-GB" sz="700">
                          <a:solidFill>
                            <a:srgbClr val="000000"/>
                          </a:solidFill>
                          <a:effectLst/>
                          <a:latin typeface="Calibri"/>
                          <a:ea typeface="Calibri"/>
                          <a:cs typeface="Calibri"/>
                        </a:rPr>
                        <a:t>monitoring, evaluation &amp; reporting is available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Monitoring, evaluation &amp; reporting plans are agreed</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monitoring, evaluation &amp; reporting is available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Monitoring, evaluation &amp; reporting underway on all Indicators</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Regular </a:t>
                      </a:r>
                      <a:r>
                        <a:rPr lang="en-GB" sz="700">
                          <a:solidFill>
                            <a:srgbClr val="000000"/>
                          </a:solidFill>
                          <a:effectLst/>
                          <a:latin typeface="Calibri"/>
                          <a:ea typeface="Calibri"/>
                          <a:cs typeface="Calibri"/>
                        </a:rPr>
                        <a:t>monitoring, evaluation &amp; reporting is available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87521">
                <a:tc>
                  <a:txBody>
                    <a:bodyPr/>
                    <a:lstStyle/>
                    <a:p>
                      <a:pPr>
                        <a:lnSpc>
                          <a:spcPct val="107000"/>
                        </a:lnSpc>
                        <a:spcAft>
                          <a:spcPts val="0"/>
                        </a:spcAft>
                      </a:pPr>
                      <a:r>
                        <a:rPr lang="en-GB" sz="700">
                          <a:solidFill>
                            <a:srgbClr val="000000"/>
                          </a:solidFill>
                          <a:effectLst/>
                          <a:latin typeface="Calibri"/>
                          <a:ea typeface="Calibri"/>
                          <a:cs typeface="Calibri"/>
                        </a:rPr>
                        <a:t>h) </a:t>
                      </a:r>
                      <a:r>
                        <a:rPr lang="en-GB" sz="700" b="1">
                          <a:solidFill>
                            <a:srgbClr val="000000"/>
                          </a:solidFill>
                          <a:effectLst/>
                          <a:latin typeface="Calibri"/>
                          <a:ea typeface="Calibri"/>
                          <a:cs typeface="Calibri"/>
                        </a:rPr>
                        <a:t>No </a:t>
                      </a:r>
                      <a:r>
                        <a:rPr lang="en-GB" sz="700">
                          <a:solidFill>
                            <a:srgbClr val="000000"/>
                          </a:solidFill>
                          <a:effectLst/>
                          <a:latin typeface="Calibri"/>
                          <a:ea typeface="Calibri"/>
                          <a:cs typeface="Calibri"/>
                        </a:rPr>
                        <a:t>access to information is available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Initial agreement on access to information</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Some </a:t>
                      </a:r>
                      <a:r>
                        <a:rPr lang="en-GB" sz="700">
                          <a:solidFill>
                            <a:srgbClr val="000000"/>
                          </a:solidFill>
                          <a:effectLst/>
                          <a:latin typeface="Calibri"/>
                          <a:ea typeface="Calibri"/>
                          <a:cs typeface="Calibri"/>
                        </a:rPr>
                        <a:t>access to information is available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solidFill>
                            <a:srgbClr val="000000"/>
                          </a:solidFill>
                          <a:effectLst/>
                          <a:latin typeface="Calibri"/>
                          <a:ea typeface="Calibri"/>
                          <a:cs typeface="Calibri"/>
                        </a:rPr>
                        <a:t>Access to information is underway on all Indicators</a:t>
                      </a:r>
                      <a:r>
                        <a:rPr lang="en-GB" sz="700" b="1">
                          <a:solidFill>
                            <a:srgbClr val="000000"/>
                          </a:solidFill>
                          <a:effectLst/>
                          <a:latin typeface="Calibri"/>
                          <a:ea typeface="Calibri"/>
                          <a:cs typeface="Calibri"/>
                        </a:rPr>
                        <a:t>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solidFill>
                            <a:srgbClr val="000000"/>
                          </a:solidFill>
                          <a:effectLst/>
                          <a:latin typeface="Calibri"/>
                          <a:ea typeface="Calibri"/>
                          <a:cs typeface="Calibri"/>
                        </a:rPr>
                        <a:t>Strong </a:t>
                      </a:r>
                      <a:r>
                        <a:rPr lang="en-GB" sz="700">
                          <a:solidFill>
                            <a:srgbClr val="000000"/>
                          </a:solidFill>
                          <a:effectLst/>
                          <a:latin typeface="Calibri"/>
                          <a:ea typeface="Calibri"/>
                          <a:cs typeface="Calibri"/>
                        </a:rPr>
                        <a:t>access to information is available </a:t>
                      </a:r>
                      <a:endParaRPr lang="en-GB" sz="800">
                        <a:effectLst/>
                        <a:latin typeface="Times New Roman"/>
                        <a:ea typeface="Calibri"/>
                      </a:endParaRPr>
                    </a:p>
                    <a:p>
                      <a:pPr>
                        <a:lnSpc>
                          <a:spcPct val="107000"/>
                        </a:lnSpc>
                        <a:spcAft>
                          <a:spcPts val="0"/>
                        </a:spcAft>
                      </a:pPr>
                      <a:r>
                        <a:rPr lang="en-GB" sz="700">
                          <a:solidFill>
                            <a:srgbClr val="000000"/>
                          </a:solidFill>
                          <a:effectLst/>
                          <a:latin typeface="Calibri"/>
                          <a:ea typeface="Calibri"/>
                          <a:cs typeface="Calibri"/>
                        </a:rPr>
                        <a:t> </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09401">
                <a:tc>
                  <a:txBody>
                    <a:bodyPr/>
                    <a:lstStyle/>
                    <a:p>
                      <a:pPr>
                        <a:lnSpc>
                          <a:spcPct val="107000"/>
                        </a:lnSpc>
                        <a:spcAft>
                          <a:spcPts val="0"/>
                        </a:spcAft>
                      </a:pPr>
                      <a:r>
                        <a:rPr lang="en-GB" sz="700">
                          <a:effectLst/>
                          <a:latin typeface="Calibri"/>
                          <a:ea typeface="Calibri"/>
                          <a:cs typeface="Times New Roman"/>
                        </a:rPr>
                        <a:t>i) </a:t>
                      </a:r>
                      <a:r>
                        <a:rPr lang="en-GB" sz="700" b="1">
                          <a:effectLst/>
                          <a:latin typeface="Calibri"/>
                          <a:ea typeface="Calibri"/>
                          <a:cs typeface="Times New Roman"/>
                        </a:rPr>
                        <a:t>No/weak</a:t>
                      </a:r>
                      <a:r>
                        <a:rPr lang="en-GB" sz="700">
                          <a:effectLst/>
                          <a:latin typeface="Calibri"/>
                          <a:ea typeface="Calibri"/>
                          <a:cs typeface="Times New Roman"/>
                        </a:rPr>
                        <a:t> transparency and accountability mechanism available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effectLst/>
                          <a:latin typeface="Calibri"/>
                          <a:ea typeface="Calibri"/>
                          <a:cs typeface="Times New Roman"/>
                        </a:rPr>
                        <a:t>Initial planning for transparency &amp; accountability mechanism</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a:effectLst/>
                          <a:latin typeface="Calibri"/>
                          <a:ea typeface="Calibri"/>
                          <a:cs typeface="Times New Roman"/>
                        </a:rPr>
                        <a:t>Some</a:t>
                      </a:r>
                      <a:r>
                        <a:rPr lang="en-GB" sz="700">
                          <a:effectLst/>
                          <a:latin typeface="Calibri"/>
                          <a:ea typeface="Calibri"/>
                          <a:cs typeface="Times New Roman"/>
                        </a:rPr>
                        <a:t> transparency and accountability mechanism available</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a:effectLst/>
                          <a:latin typeface="Calibri"/>
                          <a:ea typeface="Calibri"/>
                          <a:cs typeface="Times New Roman"/>
                        </a:rPr>
                        <a:t>Transparency &amp; accountability mechanism being implemented across all Indicators</a:t>
                      </a:r>
                      <a:endParaRPr lang="en-GB" sz="80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dirty="0">
                          <a:effectLst/>
                          <a:latin typeface="Calibri"/>
                          <a:ea typeface="Calibri"/>
                          <a:cs typeface="Times New Roman"/>
                        </a:rPr>
                        <a:t>Strong</a:t>
                      </a:r>
                      <a:r>
                        <a:rPr lang="en-GB" sz="700" dirty="0">
                          <a:effectLst/>
                          <a:latin typeface="Calibri"/>
                          <a:ea typeface="Calibri"/>
                          <a:cs typeface="Times New Roman"/>
                        </a:rPr>
                        <a:t> transparency and Accountability mechanism available</a:t>
                      </a:r>
                      <a:endParaRPr lang="en-GB" sz="800" dirty="0">
                        <a:effectLst/>
                        <a:latin typeface="Times New Roman"/>
                        <a:ea typeface="Calibri"/>
                      </a:endParaRPr>
                    </a:p>
                  </a:txBody>
                  <a:tcPr marL="48326" marR="4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34549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C)	Review of the 17 Goals &amp; Summary Report- Goal example</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7732404"/>
              </p:ext>
            </p:extLst>
          </p:nvPr>
        </p:nvGraphicFramePr>
        <p:xfrm>
          <a:off x="1603372" y="1371600"/>
          <a:ext cx="6473828" cy="4800598"/>
        </p:xfrm>
        <a:graphic>
          <a:graphicData uri="http://schemas.openxmlformats.org/drawingml/2006/table">
            <a:tbl>
              <a:tblPr firstRow="1" firstCol="1" bandRow="1"/>
              <a:tblGrid>
                <a:gridCol w="3236914">
                  <a:extLst>
                    <a:ext uri="{9D8B030D-6E8A-4147-A177-3AD203B41FA5}">
                      <a16:colId xmlns:a16="http://schemas.microsoft.com/office/drawing/2014/main" xmlns="" val="20000"/>
                    </a:ext>
                  </a:extLst>
                </a:gridCol>
                <a:gridCol w="3236914">
                  <a:extLst>
                    <a:ext uri="{9D8B030D-6E8A-4147-A177-3AD203B41FA5}">
                      <a16:colId xmlns:a16="http://schemas.microsoft.com/office/drawing/2014/main" xmlns="" val="20001"/>
                    </a:ext>
                  </a:extLst>
                </a:gridCol>
              </a:tblGrid>
              <a:tr h="218209">
                <a:tc gridSpan="2">
                  <a:txBody>
                    <a:bodyPr/>
                    <a:lstStyle/>
                    <a:p>
                      <a:pPr>
                        <a:spcAft>
                          <a:spcPts val="0"/>
                        </a:spcAft>
                      </a:pPr>
                      <a:r>
                        <a:rPr lang="en-GB" sz="1200" b="1">
                          <a:solidFill>
                            <a:srgbClr val="FFFFFF"/>
                          </a:solidFill>
                          <a:effectLst/>
                          <a:latin typeface="Calibri"/>
                          <a:ea typeface="Calibri"/>
                          <a:cs typeface="Calibri"/>
                        </a:rPr>
                        <a:t>Goal 1 End Poverty in all its forms everywhere</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extLst>
                  <a:ext uri="{0D108BD9-81ED-4DB2-BD59-A6C34878D82A}">
                    <a16:rowId xmlns:a16="http://schemas.microsoft.com/office/drawing/2014/main" xmlns="" val="10000"/>
                  </a:ext>
                </a:extLst>
              </a:tr>
              <a:tr h="654627">
                <a:tc>
                  <a:txBody>
                    <a:bodyPr/>
                    <a:lstStyle/>
                    <a:p>
                      <a:pPr>
                        <a:spcAft>
                          <a:spcPts val="0"/>
                        </a:spcAft>
                      </a:pPr>
                      <a:r>
                        <a:rPr lang="en-GB" sz="1200">
                          <a:solidFill>
                            <a:srgbClr val="000000"/>
                          </a:solidFill>
                          <a:effectLst/>
                          <a:latin typeface="Calibri"/>
                          <a:ea typeface="Calibri"/>
                          <a:cs typeface="Calibri"/>
                        </a:rPr>
                        <a:t>Has the government created a specific plan and begun implementation to tackle this goal nationally?</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a:ea typeface="Calibri"/>
                          <a:cs typeface="Calibri"/>
                        </a:rPr>
                        <a:t>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54627">
                <a:tc>
                  <a:txBody>
                    <a:bodyPr/>
                    <a:lstStyle/>
                    <a:p>
                      <a:pPr>
                        <a:spcAft>
                          <a:spcPts val="0"/>
                        </a:spcAft>
                      </a:pPr>
                      <a:r>
                        <a:rPr lang="en-GB" sz="1200">
                          <a:solidFill>
                            <a:srgbClr val="000000"/>
                          </a:solidFill>
                          <a:effectLst/>
                          <a:latin typeface="Calibri"/>
                          <a:ea typeface="Calibri"/>
                          <a:cs typeface="Calibri"/>
                        </a:rPr>
                        <a:t>Are other levels of government (local, provincial) involved in implementing this goal?</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a:ea typeface="Calibri"/>
                          <a:cs typeface="Calibri"/>
                        </a:rPr>
                        <a:t>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54627">
                <a:tc>
                  <a:txBody>
                    <a:bodyPr/>
                    <a:lstStyle/>
                    <a:p>
                      <a:pPr>
                        <a:spcAft>
                          <a:spcPts val="0"/>
                        </a:spcAft>
                      </a:pPr>
                      <a:r>
                        <a:rPr lang="en-GB" sz="1200">
                          <a:solidFill>
                            <a:srgbClr val="000000"/>
                          </a:solidFill>
                          <a:effectLst/>
                          <a:latin typeface="Calibri"/>
                          <a:ea typeface="Calibri"/>
                          <a:cs typeface="Calibri"/>
                        </a:rPr>
                        <a:t>What is the evidence base being used to measure implementation, is it disaggregated and is it transparent and freely available?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a:ea typeface="Calibri"/>
                          <a:cs typeface="Calibri"/>
                        </a:rPr>
                        <a:t>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54627">
                <a:tc>
                  <a:txBody>
                    <a:bodyPr/>
                    <a:lstStyle/>
                    <a:p>
                      <a:pPr>
                        <a:spcAft>
                          <a:spcPts val="0"/>
                        </a:spcAft>
                      </a:pPr>
                      <a:r>
                        <a:rPr lang="en-GB" sz="1200">
                          <a:solidFill>
                            <a:srgbClr val="000000"/>
                          </a:solidFill>
                          <a:effectLst/>
                          <a:latin typeface="Calibri"/>
                          <a:ea typeface="Calibri"/>
                          <a:cs typeface="Calibri"/>
                        </a:rPr>
                        <a:t>Has civil society been involved in setting out the implementation strategy; planning approach; and in defining the evidence base?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a:ea typeface="Calibri"/>
                          <a:cs typeface="Calibri"/>
                        </a:rPr>
                        <a:t>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6418">
                <a:tc>
                  <a:txBody>
                    <a:bodyPr/>
                    <a:lstStyle/>
                    <a:p>
                      <a:pPr>
                        <a:spcAft>
                          <a:spcPts val="0"/>
                        </a:spcAft>
                      </a:pPr>
                      <a:r>
                        <a:rPr lang="en-GB" sz="1200">
                          <a:solidFill>
                            <a:srgbClr val="000000"/>
                          </a:solidFill>
                          <a:effectLst/>
                          <a:latin typeface="Calibri"/>
                          <a:ea typeface="Calibri"/>
                          <a:cs typeface="Calibri"/>
                        </a:rPr>
                        <a:t>Any additional comments for this goal or plan?</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a:ea typeface="Calibri"/>
                          <a:cs typeface="Calibri"/>
                        </a:rPr>
                        <a:t>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09254">
                <a:tc>
                  <a:txBody>
                    <a:bodyPr/>
                    <a:lstStyle/>
                    <a:p>
                      <a:pPr>
                        <a:spcAft>
                          <a:spcPts val="0"/>
                        </a:spcAft>
                      </a:pPr>
                      <a:r>
                        <a:rPr lang="en-GB" sz="1200">
                          <a:solidFill>
                            <a:srgbClr val="000000"/>
                          </a:solidFill>
                          <a:effectLst/>
                          <a:latin typeface="Calibri"/>
                          <a:ea typeface="Calibri"/>
                          <a:cs typeface="Calibri"/>
                        </a:rPr>
                        <a:t>How do you assess the effects of this Goal’s implementation on other Goals and towards achieving sustainable development as a whole?</a:t>
                      </a:r>
                      <a:endParaRPr lang="en-GB" sz="1200">
                        <a:effectLst/>
                        <a:latin typeface="Times New Roman"/>
                        <a:ea typeface="Calibri"/>
                      </a:endParaRPr>
                    </a:p>
                    <a:p>
                      <a:pPr>
                        <a:spcAft>
                          <a:spcPts val="0"/>
                        </a:spcAft>
                      </a:pPr>
                      <a:r>
                        <a:rPr lang="en-GB" sz="1200">
                          <a:solidFill>
                            <a:srgbClr val="000000"/>
                          </a:solidFill>
                          <a:effectLst/>
                          <a:latin typeface="Calibri"/>
                          <a:ea typeface="Calibri"/>
                          <a:cs typeface="Calibri"/>
                        </a:rPr>
                        <a:t>What are the other key Goals you see complementing achieving this Goal?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a:ea typeface="Calibri"/>
                          <a:cs typeface="Calibri"/>
                        </a:rPr>
                        <a:t> </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18209">
                <a:tc>
                  <a:txBody>
                    <a:bodyPr/>
                    <a:lstStyle/>
                    <a:p>
                      <a:pPr>
                        <a:spcAft>
                          <a:spcPts val="0"/>
                        </a:spcAft>
                      </a:pPr>
                      <a:r>
                        <a:rPr lang="en-GB" sz="1200" b="1">
                          <a:solidFill>
                            <a:srgbClr val="000000"/>
                          </a:solidFill>
                          <a:effectLst/>
                          <a:latin typeface="Calibri"/>
                          <a:ea typeface="Calibri"/>
                          <a:cs typeface="Calibri"/>
                        </a:rPr>
                        <a:t>Overall rating 1-5:</a:t>
                      </a:r>
                      <a:endParaRPr lang="en-GB"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000000"/>
                          </a:solidFill>
                          <a:effectLst/>
                          <a:latin typeface="Calibri"/>
                          <a:ea typeface="Calibri"/>
                          <a:cs typeface="Calibri"/>
                        </a:rPr>
                        <a:t> </a:t>
                      </a:r>
                      <a:endParaRPr lang="en-GB"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05512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lvl="0"/>
            <a:r>
              <a:rPr lang="en-US" dirty="0" smtClean="0">
                <a:solidFill>
                  <a:prstClr val="black"/>
                </a:solidFill>
              </a:rPr>
              <a:t>Inclusive cross-cutting civil society platform</a:t>
            </a:r>
            <a:endParaRPr lang="en-GB" dirty="0" smtClean="0">
              <a:solidFill>
                <a:prstClr val="black"/>
              </a:solidFill>
            </a:endParaRPr>
          </a:p>
          <a:p>
            <a:pPr lvl="0"/>
            <a:r>
              <a:rPr lang="de-DE" dirty="0" smtClean="0">
                <a:solidFill>
                  <a:srgbClr val="000000"/>
                </a:solidFill>
                <a:ea typeface="MS Mincho"/>
                <a:cs typeface="Times New Roman"/>
              </a:rPr>
              <a:t>Aims to </a:t>
            </a:r>
            <a:r>
              <a:rPr lang="de-DE" dirty="0">
                <a:solidFill>
                  <a:srgbClr val="000000"/>
                </a:solidFill>
                <a:ea typeface="MS Mincho"/>
                <a:cs typeface="Times New Roman"/>
              </a:rPr>
              <a:t>bring citizens and civil society together t</a:t>
            </a:r>
            <a:r>
              <a:rPr lang="de-DE" dirty="0">
                <a:solidFill>
                  <a:srgbClr val="141215"/>
                </a:solidFill>
                <a:ea typeface="MS Mincho"/>
                <a:cs typeface="Times New Roman"/>
              </a:rPr>
              <a:t>o inspire and to commit to actions that empower all </a:t>
            </a:r>
            <a:r>
              <a:rPr lang="de-DE" dirty="0" smtClean="0">
                <a:solidFill>
                  <a:srgbClr val="141215"/>
                </a:solidFill>
                <a:ea typeface="MS Mincho"/>
                <a:cs typeface="Times New Roman"/>
              </a:rPr>
              <a:t>peoples for a more just and sustainable world, </a:t>
            </a:r>
            <a:r>
              <a:rPr lang="de-DE" dirty="0">
                <a:solidFill>
                  <a:srgbClr val="141215"/>
                </a:solidFill>
                <a:ea typeface="MS Mincho"/>
                <a:cs typeface="Times New Roman"/>
              </a:rPr>
              <a:t>especially those who have been marginalised</a:t>
            </a:r>
            <a:endParaRPr lang="en-GB" dirty="0" smtClean="0">
              <a:solidFill>
                <a:prstClr val="black"/>
              </a:solidFill>
            </a:endParaRPr>
          </a:p>
          <a:p>
            <a:pPr lvl="0"/>
            <a:r>
              <a:rPr lang="en-GB" dirty="0" smtClean="0">
                <a:solidFill>
                  <a:prstClr val="black"/>
                </a:solidFill>
              </a:rPr>
              <a:t>Provides horizontal engagement framework for national and regional partners </a:t>
            </a:r>
          </a:p>
        </p:txBody>
      </p:sp>
      <p:sp>
        <p:nvSpPr>
          <p:cNvPr id="4" name="Title 1"/>
          <p:cNvSpPr>
            <a:spLocks noGrp="1"/>
          </p:cNvSpPr>
          <p:nvPr>
            <p:ph type="title"/>
          </p:nvPr>
        </p:nvSpPr>
        <p:spPr>
          <a:xfrm>
            <a:off x="-19050" y="0"/>
            <a:ext cx="9163050" cy="1371600"/>
          </a:xfrm>
          <a:solidFill>
            <a:srgbClr val="98BF0E"/>
          </a:solidFill>
        </p:spPr>
        <p:txBody>
          <a:bodyPr>
            <a:normAutofit fontScale="90000"/>
          </a:bodyPr>
          <a:lstStyle/>
          <a:p>
            <a:r>
              <a:rPr lang="en-US" sz="4800" b="1" dirty="0" smtClean="0">
                <a:solidFill>
                  <a:schemeClr val="bg1"/>
                </a:solidFill>
              </a:rPr>
              <a:t>What is Action for Sustainable Development? </a:t>
            </a:r>
            <a:endParaRPr lang="en-GB" sz="4800" b="1" dirty="0">
              <a:solidFill>
                <a:schemeClr val="bg1"/>
              </a:solidFill>
            </a:endParaRPr>
          </a:p>
        </p:txBody>
      </p:sp>
    </p:spTree>
    <p:extLst>
      <p:ext uri="{BB962C8B-B14F-4D97-AF65-F5344CB8AC3E}">
        <p14:creationId xmlns:p14="http://schemas.microsoft.com/office/powerpoint/2010/main" val="171474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229600" cy="4830763"/>
          </a:xfrm>
        </p:spPr>
        <p:txBody>
          <a:bodyPr>
            <a:normAutofit/>
          </a:bodyPr>
          <a:lstStyle/>
          <a:p>
            <a:pPr>
              <a:spcAft>
                <a:spcPts val="1000"/>
              </a:spcAft>
            </a:pPr>
            <a:r>
              <a:rPr lang="en-GB" sz="2800" dirty="0">
                <a:ea typeface="Calibri"/>
              </a:rPr>
              <a:t>Finally: develop a Summary that provides a qualitative analysis of the interlinkages between goals</a:t>
            </a:r>
          </a:p>
          <a:p>
            <a:pPr>
              <a:spcAft>
                <a:spcPts val="1000"/>
              </a:spcAft>
            </a:pPr>
            <a:r>
              <a:rPr lang="en-GB" sz="2800" dirty="0">
                <a:ea typeface="Calibri"/>
              </a:rPr>
              <a:t>This should include potential trade-offs that are being considered, </a:t>
            </a:r>
            <a:r>
              <a:rPr lang="en-GB" sz="2800" dirty="0" err="1">
                <a:ea typeface="Calibri"/>
              </a:rPr>
              <a:t>eg</a:t>
            </a:r>
            <a:r>
              <a:rPr lang="en-GB" sz="2800" dirty="0">
                <a:ea typeface="Calibri"/>
              </a:rPr>
              <a:t>. increased economic growth at the same time as increased inequality and/or environmental degradation. </a:t>
            </a:r>
          </a:p>
        </p:txBody>
      </p:sp>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C)	Review of the 17 Goals &amp; Summary Report</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515717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229600" cy="4830763"/>
          </a:xfrm>
        </p:spPr>
        <p:txBody>
          <a:bodyPr>
            <a:normAutofit/>
          </a:bodyPr>
          <a:lstStyle/>
          <a:p>
            <a:pPr>
              <a:spcAft>
                <a:spcPts val="1000"/>
              </a:spcAft>
            </a:pPr>
            <a:r>
              <a:rPr lang="en-GB" sz="2800" dirty="0">
                <a:ea typeface="Calibri"/>
              </a:rPr>
              <a:t>Based on the Goal by Goal analysis, draft of full report should be shared </a:t>
            </a:r>
          </a:p>
          <a:p>
            <a:pPr>
              <a:spcAft>
                <a:spcPts val="1000"/>
              </a:spcAft>
            </a:pPr>
            <a:r>
              <a:rPr lang="en-GB" sz="2800" dirty="0">
                <a:ea typeface="Calibri"/>
              </a:rPr>
              <a:t>Share the draft with your national partners in the first instance to enable a final chance for feedback and validation by civil society partners</a:t>
            </a:r>
          </a:p>
          <a:p>
            <a:pPr>
              <a:spcAft>
                <a:spcPts val="1000"/>
              </a:spcAft>
            </a:pPr>
            <a:r>
              <a:rPr lang="en-US" sz="2800" dirty="0">
                <a:ea typeface="Calibri"/>
              </a:rPr>
              <a:t>Once you have a consensus the report can be shared with government and used for wider advocacy </a:t>
            </a:r>
            <a:endParaRPr lang="en-GB" sz="2800" dirty="0">
              <a:ea typeface="Calibri"/>
            </a:endParaRPr>
          </a:p>
        </p:txBody>
      </p:sp>
      <p:sp>
        <p:nvSpPr>
          <p:cNvPr id="4" name="Title 1"/>
          <p:cNvSpPr>
            <a:spLocks noGrp="1"/>
          </p:cNvSpPr>
          <p:nvPr>
            <p:ph type="title"/>
          </p:nvPr>
        </p:nvSpPr>
        <p:spPr>
          <a:xfrm>
            <a:off x="0" y="-29817"/>
            <a:ext cx="9144000" cy="1143000"/>
          </a:xfrm>
          <a:solidFill>
            <a:srgbClr val="92D050"/>
          </a:solidFill>
        </p:spPr>
        <p:txBody>
          <a:bodyPr>
            <a:noAutofit/>
          </a:bodyPr>
          <a:lstStyle/>
          <a:p>
            <a:r>
              <a:rPr lang="en-GB" sz="4000" b="1" dirty="0">
                <a:solidFill>
                  <a:schemeClr val="bg1"/>
                </a:solidFill>
              </a:rPr>
              <a:t>D)	Hold a final consultation meeting to validate your findings</a:t>
            </a:r>
          </a:p>
        </p:txBody>
      </p:sp>
      <p:sp>
        <p:nvSpPr>
          <p:cNvPr id="2" name="Rectangle 1"/>
          <p:cNvSpPr/>
          <p:nvPr/>
        </p:nvSpPr>
        <p:spPr>
          <a:xfrm>
            <a:off x="762000" y="1524001"/>
            <a:ext cx="8077200" cy="646331"/>
          </a:xfrm>
          <a:prstGeom prst="rect">
            <a:avLst/>
          </a:prstGeom>
        </p:spPr>
        <p:txBody>
          <a:bodyPr wrap="square">
            <a:spAutoFit/>
          </a:bodyPr>
          <a:lstStyle/>
          <a:p>
            <a:endParaRPr lang="en-GB"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641987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39" name="Shape 139">
            <a:hlinkClick r:id="rId3"/>
          </p:cNvPr>
          <p:cNvPicPr preferRelativeResize="0"/>
          <p:nvPr/>
        </p:nvPicPr>
        <p:blipFill rotWithShape="1">
          <a:blip r:embed="rId4">
            <a:alphaModFix/>
          </a:blip>
          <a:srcRect l="16296" r="16294"/>
          <a:stretch/>
        </p:blipFill>
        <p:spPr>
          <a:xfrm>
            <a:off x="589109" y="562429"/>
            <a:ext cx="7961356" cy="5933558"/>
          </a:xfrm>
          <a:prstGeom prst="rect">
            <a:avLst/>
          </a:prstGeom>
          <a:noFill/>
          <a:ln>
            <a:noFill/>
          </a:ln>
        </p:spPr>
      </p:pic>
      <p:grpSp>
        <p:nvGrpSpPr>
          <p:cNvPr id="21" name="Shape 121"/>
          <p:cNvGrpSpPr/>
          <p:nvPr/>
        </p:nvGrpSpPr>
        <p:grpSpPr>
          <a:xfrm>
            <a:off x="-40397" y="0"/>
            <a:ext cx="9184397" cy="130967"/>
            <a:chOff x="209773" y="6292278"/>
            <a:chExt cx="8989428" cy="262786"/>
          </a:xfrm>
        </p:grpSpPr>
        <p:sp>
          <p:nvSpPr>
            <p:cNvPr id="22" name="Shape 122"/>
            <p:cNvSpPr/>
            <p:nvPr/>
          </p:nvSpPr>
          <p:spPr>
            <a:xfrm>
              <a:off x="209773" y="6292278"/>
              <a:ext cx="525734" cy="262786"/>
            </a:xfrm>
            <a:prstGeom prst="rect">
              <a:avLst/>
            </a:prstGeom>
            <a:solidFill>
              <a:srgbClr val="DB052D"/>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23" name="Shape 123"/>
            <p:cNvSpPr/>
            <p:nvPr/>
          </p:nvSpPr>
          <p:spPr>
            <a:xfrm>
              <a:off x="732256" y="6292278"/>
              <a:ext cx="525734" cy="262786"/>
            </a:xfrm>
            <a:prstGeom prst="rect">
              <a:avLst/>
            </a:prstGeom>
            <a:solidFill>
              <a:srgbClr val="C98F2C"/>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24" name="Shape 124"/>
            <p:cNvSpPr/>
            <p:nvPr/>
          </p:nvSpPr>
          <p:spPr>
            <a:xfrm>
              <a:off x="1257990" y="6292278"/>
              <a:ext cx="525734" cy="262786"/>
            </a:xfrm>
            <a:prstGeom prst="rect">
              <a:avLst/>
            </a:prstGeom>
            <a:solidFill>
              <a:srgbClr val="3F902B"/>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25" name="Shape 125"/>
            <p:cNvSpPr/>
            <p:nvPr/>
          </p:nvSpPr>
          <p:spPr>
            <a:xfrm>
              <a:off x="1783724" y="6292278"/>
              <a:ext cx="525734" cy="262786"/>
            </a:xfrm>
            <a:prstGeom prst="rect">
              <a:avLst/>
            </a:prstGeom>
            <a:solidFill>
              <a:srgbClr val="B50022"/>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26" name="Shape 126"/>
            <p:cNvSpPr/>
            <p:nvPr/>
          </p:nvSpPr>
          <p:spPr>
            <a:xfrm>
              <a:off x="2309458" y="6292278"/>
              <a:ext cx="525734" cy="262786"/>
            </a:xfrm>
            <a:prstGeom prst="rect">
              <a:avLst/>
            </a:prstGeom>
            <a:solidFill>
              <a:srgbClr val="FB201A"/>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27" name="Shape 127"/>
            <p:cNvSpPr/>
            <p:nvPr/>
          </p:nvSpPr>
          <p:spPr>
            <a:xfrm>
              <a:off x="2835191" y="6292278"/>
              <a:ext cx="525734" cy="262786"/>
            </a:xfrm>
            <a:prstGeom prst="rect">
              <a:avLst/>
            </a:prstGeom>
            <a:solidFill>
              <a:srgbClr val="25AEDB"/>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28" name="Shape 128"/>
            <p:cNvSpPr/>
            <p:nvPr/>
          </p:nvSpPr>
          <p:spPr>
            <a:xfrm>
              <a:off x="3360926" y="6292278"/>
              <a:ext cx="525734" cy="262786"/>
            </a:xfrm>
            <a:prstGeom prst="rect">
              <a:avLst/>
            </a:prstGeom>
            <a:solidFill>
              <a:srgbClr val="FAB80F"/>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29" name="Shape 129"/>
            <p:cNvSpPr/>
            <p:nvPr/>
          </p:nvSpPr>
          <p:spPr>
            <a:xfrm>
              <a:off x="3886660" y="6292278"/>
              <a:ext cx="525734" cy="262786"/>
            </a:xfrm>
            <a:prstGeom prst="rect">
              <a:avLst/>
            </a:prstGeom>
            <a:solidFill>
              <a:srgbClr val="8F0632"/>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0" name="Shape 130"/>
            <p:cNvSpPr/>
            <p:nvPr/>
          </p:nvSpPr>
          <p:spPr>
            <a:xfrm>
              <a:off x="4412394" y="6292278"/>
              <a:ext cx="525734" cy="262786"/>
            </a:xfrm>
            <a:prstGeom prst="rect">
              <a:avLst/>
            </a:prstGeom>
            <a:solidFill>
              <a:srgbClr val="FA511E"/>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1" name="Shape 131"/>
            <p:cNvSpPr/>
            <p:nvPr/>
          </p:nvSpPr>
          <p:spPr>
            <a:xfrm>
              <a:off x="4938128" y="6292278"/>
              <a:ext cx="525734" cy="262786"/>
            </a:xfrm>
            <a:prstGeom prst="rect">
              <a:avLst/>
            </a:prstGeom>
            <a:solidFill>
              <a:srgbClr val="D20055"/>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2" name="Shape 132"/>
            <p:cNvSpPr/>
            <p:nvPr/>
          </p:nvSpPr>
          <p:spPr>
            <a:xfrm>
              <a:off x="5463862" y="6292278"/>
              <a:ext cx="525734" cy="262786"/>
            </a:xfrm>
            <a:prstGeom prst="rect">
              <a:avLst/>
            </a:prstGeom>
            <a:solidFill>
              <a:srgbClr val="FA8A1D"/>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3" name="Shape 133"/>
            <p:cNvSpPr/>
            <p:nvPr/>
          </p:nvSpPr>
          <p:spPr>
            <a:xfrm>
              <a:off x="5989596" y="6292278"/>
              <a:ext cx="525734" cy="262786"/>
            </a:xfrm>
            <a:prstGeom prst="rect">
              <a:avLst/>
            </a:prstGeom>
            <a:solidFill>
              <a:srgbClr val="B27923"/>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4" name="Shape 134"/>
            <p:cNvSpPr/>
            <p:nvPr/>
          </p:nvSpPr>
          <p:spPr>
            <a:xfrm>
              <a:off x="6515330" y="6292278"/>
              <a:ext cx="525734" cy="262786"/>
            </a:xfrm>
            <a:prstGeom prst="rect">
              <a:avLst/>
            </a:prstGeom>
            <a:solidFill>
              <a:srgbClr val="326D35"/>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5" name="Shape 135"/>
            <p:cNvSpPr/>
            <p:nvPr/>
          </p:nvSpPr>
          <p:spPr>
            <a:xfrm>
              <a:off x="7041064" y="6292278"/>
              <a:ext cx="525734" cy="262786"/>
            </a:xfrm>
            <a:prstGeom prst="rect">
              <a:avLst/>
            </a:prstGeom>
            <a:solidFill>
              <a:srgbClr val="1482CF"/>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6" name="Shape 136"/>
            <p:cNvSpPr/>
            <p:nvPr/>
          </p:nvSpPr>
          <p:spPr>
            <a:xfrm>
              <a:off x="7566797" y="6292278"/>
              <a:ext cx="525734" cy="262786"/>
            </a:xfrm>
            <a:prstGeom prst="rect">
              <a:avLst/>
            </a:prstGeom>
            <a:solidFill>
              <a:srgbClr val="49B720"/>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7" name="Shape 137"/>
            <p:cNvSpPr/>
            <p:nvPr/>
          </p:nvSpPr>
          <p:spPr>
            <a:xfrm>
              <a:off x="8092532" y="6292278"/>
              <a:ext cx="525734" cy="262786"/>
            </a:xfrm>
            <a:prstGeom prst="rect">
              <a:avLst/>
            </a:prstGeom>
            <a:solidFill>
              <a:srgbClr val="0C538B"/>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sp>
          <p:nvSpPr>
            <p:cNvPr id="38" name="Shape 138"/>
            <p:cNvSpPr/>
            <p:nvPr/>
          </p:nvSpPr>
          <p:spPr>
            <a:xfrm>
              <a:off x="8563063" y="6292278"/>
              <a:ext cx="636139" cy="262786"/>
            </a:xfrm>
            <a:prstGeom prst="rect">
              <a:avLst/>
            </a:prstGeom>
            <a:solidFill>
              <a:srgbClr val="163757"/>
            </a:solidFill>
            <a:ln>
              <a:noFill/>
            </a:ln>
          </p:spPr>
          <p:txBody>
            <a:bodyPr lIns="91425" tIns="45700" rIns="91425" bIns="45700" anchor="ctr" anchorCtr="0">
              <a:noAutofit/>
            </a:bodyPr>
            <a:lstStyle/>
            <a:p>
              <a:pPr algn="ctr"/>
              <a:endParaRPr sz="1350" kern="0">
                <a:solidFill>
                  <a:srgbClr val="FFFFFF"/>
                </a:solidFill>
                <a:latin typeface="Calibri"/>
                <a:ea typeface="Calibri"/>
                <a:cs typeface="Calibri"/>
                <a:sym typeface="Calibri"/>
              </a:endParaRPr>
            </a:p>
          </p:txBody>
        </p:sp>
      </p:grpSp>
      <p:pic>
        <p:nvPicPr>
          <p:cNvPr id="2" name="Picture 1" descr="YouTube-icon-full_col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6192" y="5739590"/>
            <a:ext cx="1074273" cy="756397"/>
          </a:xfrm>
          <a:prstGeom prst="rect">
            <a:avLst/>
          </a:prstGeom>
        </p:spPr>
      </p:pic>
    </p:spTree>
    <p:extLst>
      <p:ext uri="{BB962C8B-B14F-4D97-AF65-F5344CB8AC3E}">
        <p14:creationId xmlns:p14="http://schemas.microsoft.com/office/powerpoint/2010/main" val="2782470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46" y="3068960"/>
            <a:ext cx="9144000" cy="2369880"/>
          </a:xfrm>
          <a:prstGeom prst="rect">
            <a:avLst/>
          </a:prstGeom>
          <a:noFill/>
        </p:spPr>
        <p:txBody>
          <a:bodyPr wrap="square" rtlCol="0">
            <a:spAutoFit/>
          </a:bodyPr>
          <a:lstStyle/>
          <a:p>
            <a:pPr algn="ctr"/>
            <a:r>
              <a:rPr lang="en-US" sz="2800" dirty="0" smtClean="0">
                <a:solidFill>
                  <a:prstClr val="black"/>
                </a:solidFill>
                <a:latin typeface="Arial" panose="020B0604020202020204" pitchFamily="34" charset="0"/>
                <a:cs typeface="Arial" panose="020B0604020202020204" pitchFamily="34" charset="0"/>
              </a:rPr>
              <a:t>For more information please check our website:</a:t>
            </a:r>
          </a:p>
          <a:p>
            <a:pPr algn="ctr"/>
            <a:r>
              <a:rPr lang="en-US" sz="2800" dirty="0">
                <a:solidFill>
                  <a:prstClr val="black"/>
                </a:solidFill>
                <a:latin typeface="Arial" panose="020B0604020202020204" pitchFamily="34" charset="0"/>
                <a:cs typeface="Arial" panose="020B0604020202020204" pitchFamily="34" charset="0"/>
                <a:hlinkClick r:id="rId3"/>
              </a:rPr>
              <a:t>https://action4sd.org/tools-resources</a:t>
            </a:r>
            <a:r>
              <a:rPr lang="en-US" sz="2800" dirty="0" smtClean="0">
                <a:solidFill>
                  <a:prstClr val="black"/>
                </a:solidFill>
                <a:latin typeface="Arial" panose="020B0604020202020204" pitchFamily="34" charset="0"/>
                <a:cs typeface="Arial" panose="020B0604020202020204" pitchFamily="34" charset="0"/>
                <a:hlinkClick r:id="rId3"/>
              </a:rPr>
              <a:t>/</a:t>
            </a:r>
            <a:r>
              <a:rPr lang="en-US" sz="2800" dirty="0" smtClean="0">
                <a:solidFill>
                  <a:prstClr val="black"/>
                </a:solidFill>
                <a:latin typeface="Arial" panose="020B0604020202020204" pitchFamily="34" charset="0"/>
                <a:cs typeface="Arial" panose="020B0604020202020204" pitchFamily="34" charset="0"/>
              </a:rPr>
              <a:t> </a:t>
            </a:r>
          </a:p>
          <a:p>
            <a:pPr algn="ctr"/>
            <a:endParaRPr lang="en-US" sz="3600" i="1" dirty="0" smtClean="0">
              <a:solidFill>
                <a:prstClr val="black"/>
              </a:solidFill>
              <a:latin typeface="Arial" panose="020B0604020202020204" pitchFamily="34" charset="0"/>
              <a:cs typeface="Arial" panose="020B0604020202020204" pitchFamily="34" charset="0"/>
            </a:endParaRPr>
          </a:p>
          <a:p>
            <a:pPr algn="ctr"/>
            <a:r>
              <a:rPr lang="en-US" sz="2800" dirty="0" smtClean="0">
                <a:solidFill>
                  <a:prstClr val="black"/>
                </a:solidFill>
                <a:latin typeface="Arial" panose="020B0604020202020204" pitchFamily="34" charset="0"/>
                <a:cs typeface="Arial" panose="020B0604020202020204" pitchFamily="34" charset="0"/>
              </a:rPr>
              <a:t>Contact: Oli Henman, Global Coordinator, A4SD</a:t>
            </a:r>
          </a:p>
          <a:p>
            <a:pPr algn="ctr"/>
            <a:r>
              <a:rPr lang="en-US" sz="2800" dirty="0" smtClean="0">
                <a:solidFill>
                  <a:prstClr val="black"/>
                </a:solidFill>
                <a:latin typeface="Arial" panose="020B0604020202020204" pitchFamily="34" charset="0"/>
                <a:cs typeface="Arial" panose="020B0604020202020204" pitchFamily="34" charset="0"/>
                <a:hlinkClick r:id="rId4"/>
              </a:rPr>
              <a:t>oli.henman@action4sd.org</a:t>
            </a:r>
            <a:r>
              <a:rPr lang="en-US" sz="2800" dirty="0" smtClean="0">
                <a:solidFill>
                  <a:prstClr val="black"/>
                </a:solidFill>
                <a:latin typeface="Arial" panose="020B0604020202020204" pitchFamily="34" charset="0"/>
                <a:cs typeface="Arial" panose="020B0604020202020204" pitchFamily="34" charset="0"/>
              </a:rPr>
              <a:t>  </a:t>
            </a:r>
            <a:endParaRPr lang="en-GB" sz="2800"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2" y="609600"/>
            <a:ext cx="4368999" cy="1981200"/>
          </a:xfrm>
          <a:prstGeom prst="rect">
            <a:avLst/>
          </a:prstGeom>
        </p:spPr>
      </p:pic>
    </p:spTree>
    <p:extLst>
      <p:ext uri="{BB962C8B-B14F-4D97-AF65-F5344CB8AC3E}">
        <p14:creationId xmlns:p14="http://schemas.microsoft.com/office/powerpoint/2010/main" val="1723896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on4SDMembersMap.jpg"/>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1082842"/>
            <a:ext cx="9144000" cy="5775158"/>
          </a:xfrm>
          <a:prstGeom prst="rect">
            <a:avLst/>
          </a:prstGeom>
        </p:spPr>
      </p:pic>
      <p:sp>
        <p:nvSpPr>
          <p:cNvPr id="5" name="Title 4"/>
          <p:cNvSpPr>
            <a:spLocks noGrp="1"/>
          </p:cNvSpPr>
          <p:nvPr>
            <p:ph type="title"/>
          </p:nvPr>
        </p:nvSpPr>
        <p:spPr>
          <a:xfrm>
            <a:off x="0" y="0"/>
            <a:ext cx="8686800" cy="1066800"/>
          </a:xfrm>
        </p:spPr>
        <p:txBody>
          <a:bodyPr>
            <a:normAutofit fontScale="90000"/>
          </a:bodyPr>
          <a:lstStyle/>
          <a:p>
            <a:r>
              <a:rPr lang="en-US" b="1" dirty="0" smtClean="0"/>
              <a:t>3,000+ members in over 155 countries</a:t>
            </a:r>
            <a:br>
              <a:rPr lang="en-US" b="1" dirty="0" smtClean="0"/>
            </a:br>
            <a:r>
              <a:rPr lang="en-US" b="1" dirty="0" smtClean="0"/>
              <a:t>(80% of members in Global South)</a:t>
            </a:r>
            <a:endParaRPr lang="en-US" b="1" dirty="0"/>
          </a:p>
        </p:txBody>
      </p:sp>
    </p:spTree>
    <p:extLst>
      <p:ext uri="{BB962C8B-B14F-4D97-AF65-F5344CB8AC3E}">
        <p14:creationId xmlns:p14="http://schemas.microsoft.com/office/powerpoint/2010/main" val="1082353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5646968" y="607064"/>
            <a:ext cx="3466799" cy="2589300"/>
          </a:xfrm>
          <a:prstGeom prst="rect">
            <a:avLst/>
          </a:prstGeom>
          <a:noFill/>
          <a:ln>
            <a:noFill/>
          </a:ln>
        </p:spPr>
      </p:pic>
      <p:pic>
        <p:nvPicPr>
          <p:cNvPr id="90" name="Shape 90"/>
          <p:cNvPicPr preferRelativeResize="0"/>
          <p:nvPr/>
        </p:nvPicPr>
        <p:blipFill rotWithShape="1">
          <a:blip r:embed="rId4">
            <a:alphaModFix/>
          </a:blip>
          <a:srcRect/>
          <a:stretch/>
        </p:blipFill>
        <p:spPr>
          <a:xfrm>
            <a:off x="3575937" y="3389944"/>
            <a:ext cx="2339100" cy="678000"/>
          </a:xfrm>
          <a:prstGeom prst="rect">
            <a:avLst/>
          </a:prstGeom>
          <a:noFill/>
          <a:ln>
            <a:noFill/>
          </a:ln>
        </p:spPr>
      </p:pic>
      <p:pic>
        <p:nvPicPr>
          <p:cNvPr id="91" name="Shape 91"/>
          <p:cNvPicPr preferRelativeResize="0"/>
          <p:nvPr/>
        </p:nvPicPr>
        <p:blipFill rotWithShape="1">
          <a:blip r:embed="rId5">
            <a:alphaModFix/>
          </a:blip>
          <a:srcRect/>
          <a:stretch/>
        </p:blipFill>
        <p:spPr>
          <a:xfrm>
            <a:off x="3552135" y="5184671"/>
            <a:ext cx="2520672" cy="658176"/>
          </a:xfrm>
          <a:prstGeom prst="rect">
            <a:avLst/>
          </a:prstGeom>
          <a:noFill/>
          <a:ln>
            <a:noFill/>
          </a:ln>
        </p:spPr>
      </p:pic>
      <p:pic>
        <p:nvPicPr>
          <p:cNvPr id="92" name="Shape 92"/>
          <p:cNvPicPr preferRelativeResize="0"/>
          <p:nvPr/>
        </p:nvPicPr>
        <p:blipFill rotWithShape="1">
          <a:blip r:embed="rId6">
            <a:alphaModFix/>
          </a:blip>
          <a:srcRect/>
          <a:stretch/>
        </p:blipFill>
        <p:spPr>
          <a:xfrm>
            <a:off x="242136" y="473841"/>
            <a:ext cx="4857750" cy="2076449"/>
          </a:xfrm>
          <a:prstGeom prst="rect">
            <a:avLst/>
          </a:prstGeom>
          <a:noFill/>
          <a:ln>
            <a:noFill/>
          </a:ln>
        </p:spPr>
      </p:pic>
      <p:pic>
        <p:nvPicPr>
          <p:cNvPr id="93" name="Shape 93"/>
          <p:cNvPicPr preferRelativeResize="0"/>
          <p:nvPr/>
        </p:nvPicPr>
        <p:blipFill rotWithShape="1">
          <a:blip r:embed="rId7">
            <a:alphaModFix/>
          </a:blip>
          <a:srcRect/>
          <a:stretch/>
        </p:blipFill>
        <p:spPr>
          <a:xfrm>
            <a:off x="5876309" y="3190870"/>
            <a:ext cx="3237458" cy="2651977"/>
          </a:xfrm>
          <a:prstGeom prst="rect">
            <a:avLst/>
          </a:prstGeom>
          <a:noFill/>
          <a:ln>
            <a:noFill/>
          </a:ln>
        </p:spPr>
      </p:pic>
      <p:pic>
        <p:nvPicPr>
          <p:cNvPr id="94" name="Shape 94"/>
          <p:cNvPicPr preferRelativeResize="0"/>
          <p:nvPr/>
        </p:nvPicPr>
        <p:blipFill rotWithShape="1">
          <a:blip r:embed="rId8">
            <a:alphaModFix/>
          </a:blip>
          <a:srcRect/>
          <a:stretch/>
        </p:blipFill>
        <p:spPr>
          <a:xfrm>
            <a:off x="147881" y="3389943"/>
            <a:ext cx="3494908" cy="2481431"/>
          </a:xfrm>
          <a:prstGeom prst="rect">
            <a:avLst/>
          </a:prstGeom>
          <a:noFill/>
          <a:ln>
            <a:noFill/>
          </a:ln>
        </p:spPr>
      </p:pic>
      <p:sp>
        <p:nvSpPr>
          <p:cNvPr id="95" name="Shape 95"/>
          <p:cNvSpPr/>
          <p:nvPr/>
        </p:nvSpPr>
        <p:spPr>
          <a:xfrm>
            <a:off x="0" y="2834433"/>
            <a:ext cx="6453599" cy="484800"/>
          </a:xfrm>
          <a:prstGeom prst="rect">
            <a:avLst/>
          </a:prstGeom>
          <a:solidFill>
            <a:srgbClr val="E82739"/>
          </a:solidFill>
          <a:ln>
            <a:noFill/>
          </a:ln>
          <a:effectLst>
            <a:outerShdw blurRad="50799" dist="38100" dir="2700000" algn="tl" rotWithShape="0">
              <a:srgbClr val="000000">
                <a:alpha val="40000"/>
              </a:srgbClr>
            </a:outerShdw>
          </a:effectLst>
        </p:spPr>
        <p:txBody>
          <a:bodyPr lIns="68575" tIns="34275" rIns="68575" bIns="34275" anchor="t" anchorCtr="0">
            <a:noAutofit/>
          </a:bodyPr>
          <a:lstStyle/>
          <a:p>
            <a:pPr>
              <a:buSzPct val="25000"/>
            </a:pPr>
            <a:r>
              <a:rPr lang="en-US" sz="2800" b="1" kern="0" dirty="0">
                <a:solidFill>
                  <a:srgbClr val="FFFFFF"/>
                </a:solidFill>
                <a:latin typeface="Calibri"/>
                <a:ea typeface="Calibri"/>
                <a:cs typeface="Calibri"/>
                <a:sym typeface="Calibri"/>
              </a:rPr>
              <a:t>Leave No One Behind Partnership</a:t>
            </a:r>
          </a:p>
        </p:txBody>
      </p:sp>
      <p:pic>
        <p:nvPicPr>
          <p:cNvPr id="96" name="Shape 96"/>
          <p:cNvPicPr preferRelativeResize="0"/>
          <p:nvPr/>
        </p:nvPicPr>
        <p:blipFill rotWithShape="1">
          <a:blip r:embed="rId9">
            <a:alphaModFix/>
          </a:blip>
          <a:srcRect/>
          <a:stretch/>
        </p:blipFill>
        <p:spPr>
          <a:xfrm>
            <a:off x="4187375" y="4011321"/>
            <a:ext cx="1144500" cy="1139400"/>
          </a:xfrm>
          <a:prstGeom prst="rect">
            <a:avLst/>
          </a:prstGeom>
          <a:noFill/>
          <a:ln>
            <a:noFill/>
          </a:ln>
        </p:spPr>
      </p:pic>
      <p:grpSp>
        <p:nvGrpSpPr>
          <p:cNvPr id="97" name="Shape 97"/>
          <p:cNvGrpSpPr/>
          <p:nvPr/>
        </p:nvGrpSpPr>
        <p:grpSpPr>
          <a:xfrm>
            <a:off x="-26902" y="5842848"/>
            <a:ext cx="9200498" cy="174623"/>
            <a:chOff x="209773" y="6292278"/>
            <a:chExt cx="8989428" cy="262786"/>
          </a:xfrm>
        </p:grpSpPr>
        <p:sp>
          <p:nvSpPr>
            <p:cNvPr id="98" name="Shape 98"/>
            <p:cNvSpPr/>
            <p:nvPr/>
          </p:nvSpPr>
          <p:spPr>
            <a:xfrm>
              <a:off x="209773" y="6292278"/>
              <a:ext cx="525734" cy="262786"/>
            </a:xfrm>
            <a:prstGeom prst="rect">
              <a:avLst/>
            </a:prstGeom>
            <a:solidFill>
              <a:srgbClr val="DB052D"/>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99" name="Shape 99"/>
            <p:cNvSpPr/>
            <p:nvPr/>
          </p:nvSpPr>
          <p:spPr>
            <a:xfrm>
              <a:off x="732256" y="6292278"/>
              <a:ext cx="525734" cy="262786"/>
            </a:xfrm>
            <a:prstGeom prst="rect">
              <a:avLst/>
            </a:prstGeom>
            <a:solidFill>
              <a:srgbClr val="C98F2C"/>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0" name="Shape 100"/>
            <p:cNvSpPr/>
            <p:nvPr/>
          </p:nvSpPr>
          <p:spPr>
            <a:xfrm>
              <a:off x="1257990" y="6292278"/>
              <a:ext cx="525734" cy="262786"/>
            </a:xfrm>
            <a:prstGeom prst="rect">
              <a:avLst/>
            </a:prstGeom>
            <a:solidFill>
              <a:srgbClr val="3F902B"/>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1" name="Shape 101"/>
            <p:cNvSpPr/>
            <p:nvPr/>
          </p:nvSpPr>
          <p:spPr>
            <a:xfrm>
              <a:off x="1783724" y="6292278"/>
              <a:ext cx="525734" cy="262786"/>
            </a:xfrm>
            <a:prstGeom prst="rect">
              <a:avLst/>
            </a:prstGeom>
            <a:solidFill>
              <a:srgbClr val="B50022"/>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2" name="Shape 102"/>
            <p:cNvSpPr/>
            <p:nvPr/>
          </p:nvSpPr>
          <p:spPr>
            <a:xfrm>
              <a:off x="2309458" y="6292278"/>
              <a:ext cx="525734" cy="262786"/>
            </a:xfrm>
            <a:prstGeom prst="rect">
              <a:avLst/>
            </a:prstGeom>
            <a:solidFill>
              <a:srgbClr val="FB201A"/>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3" name="Shape 103"/>
            <p:cNvSpPr/>
            <p:nvPr/>
          </p:nvSpPr>
          <p:spPr>
            <a:xfrm>
              <a:off x="2835191" y="6292278"/>
              <a:ext cx="525734" cy="262786"/>
            </a:xfrm>
            <a:prstGeom prst="rect">
              <a:avLst/>
            </a:prstGeom>
            <a:solidFill>
              <a:srgbClr val="25AEDB"/>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4" name="Shape 104"/>
            <p:cNvSpPr/>
            <p:nvPr/>
          </p:nvSpPr>
          <p:spPr>
            <a:xfrm>
              <a:off x="3360926" y="6292278"/>
              <a:ext cx="525734" cy="262786"/>
            </a:xfrm>
            <a:prstGeom prst="rect">
              <a:avLst/>
            </a:prstGeom>
            <a:solidFill>
              <a:srgbClr val="FAB80F"/>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5" name="Shape 105"/>
            <p:cNvSpPr/>
            <p:nvPr/>
          </p:nvSpPr>
          <p:spPr>
            <a:xfrm>
              <a:off x="3886660" y="6292278"/>
              <a:ext cx="525734" cy="262786"/>
            </a:xfrm>
            <a:prstGeom prst="rect">
              <a:avLst/>
            </a:prstGeom>
            <a:solidFill>
              <a:srgbClr val="8F0632"/>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6" name="Shape 106"/>
            <p:cNvSpPr/>
            <p:nvPr/>
          </p:nvSpPr>
          <p:spPr>
            <a:xfrm>
              <a:off x="4412394" y="6292278"/>
              <a:ext cx="525734" cy="262786"/>
            </a:xfrm>
            <a:prstGeom prst="rect">
              <a:avLst/>
            </a:prstGeom>
            <a:solidFill>
              <a:srgbClr val="FA511E"/>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7" name="Shape 107"/>
            <p:cNvSpPr/>
            <p:nvPr/>
          </p:nvSpPr>
          <p:spPr>
            <a:xfrm>
              <a:off x="4938128" y="6292278"/>
              <a:ext cx="525734" cy="262786"/>
            </a:xfrm>
            <a:prstGeom prst="rect">
              <a:avLst/>
            </a:prstGeom>
            <a:solidFill>
              <a:srgbClr val="D20055"/>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8" name="Shape 108"/>
            <p:cNvSpPr/>
            <p:nvPr/>
          </p:nvSpPr>
          <p:spPr>
            <a:xfrm>
              <a:off x="5463862" y="6292278"/>
              <a:ext cx="525734" cy="262786"/>
            </a:xfrm>
            <a:prstGeom prst="rect">
              <a:avLst/>
            </a:prstGeom>
            <a:solidFill>
              <a:srgbClr val="FA8A1D"/>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09" name="Shape 109"/>
            <p:cNvSpPr/>
            <p:nvPr/>
          </p:nvSpPr>
          <p:spPr>
            <a:xfrm>
              <a:off x="5989596" y="6292278"/>
              <a:ext cx="525734" cy="262786"/>
            </a:xfrm>
            <a:prstGeom prst="rect">
              <a:avLst/>
            </a:prstGeom>
            <a:solidFill>
              <a:srgbClr val="B27923"/>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10" name="Shape 110"/>
            <p:cNvSpPr/>
            <p:nvPr/>
          </p:nvSpPr>
          <p:spPr>
            <a:xfrm>
              <a:off x="6515330" y="6292278"/>
              <a:ext cx="525734" cy="262786"/>
            </a:xfrm>
            <a:prstGeom prst="rect">
              <a:avLst/>
            </a:prstGeom>
            <a:solidFill>
              <a:srgbClr val="326D35"/>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11" name="Shape 111"/>
            <p:cNvSpPr/>
            <p:nvPr/>
          </p:nvSpPr>
          <p:spPr>
            <a:xfrm>
              <a:off x="7041064" y="6292278"/>
              <a:ext cx="525734" cy="262786"/>
            </a:xfrm>
            <a:prstGeom prst="rect">
              <a:avLst/>
            </a:prstGeom>
            <a:solidFill>
              <a:srgbClr val="1482CF"/>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12" name="Shape 112"/>
            <p:cNvSpPr/>
            <p:nvPr/>
          </p:nvSpPr>
          <p:spPr>
            <a:xfrm>
              <a:off x="7566797" y="6292278"/>
              <a:ext cx="525734" cy="262786"/>
            </a:xfrm>
            <a:prstGeom prst="rect">
              <a:avLst/>
            </a:prstGeom>
            <a:solidFill>
              <a:srgbClr val="49B720"/>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13" name="Shape 113"/>
            <p:cNvSpPr/>
            <p:nvPr/>
          </p:nvSpPr>
          <p:spPr>
            <a:xfrm>
              <a:off x="8092532" y="6292278"/>
              <a:ext cx="525734" cy="262786"/>
            </a:xfrm>
            <a:prstGeom prst="rect">
              <a:avLst/>
            </a:prstGeom>
            <a:solidFill>
              <a:srgbClr val="0C538B"/>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sp>
          <p:nvSpPr>
            <p:cNvPr id="114" name="Shape 114"/>
            <p:cNvSpPr/>
            <p:nvPr/>
          </p:nvSpPr>
          <p:spPr>
            <a:xfrm>
              <a:off x="8563063" y="6292278"/>
              <a:ext cx="636139" cy="262786"/>
            </a:xfrm>
            <a:prstGeom prst="rect">
              <a:avLst/>
            </a:prstGeom>
            <a:solidFill>
              <a:srgbClr val="163757"/>
            </a:solidFill>
            <a:ln>
              <a:noFill/>
            </a:ln>
          </p:spPr>
          <p:txBody>
            <a:bodyPr lIns="91425" tIns="45700" rIns="91425" bIns="45700" anchor="ctr" anchorCtr="0">
              <a:noAutofit/>
            </a:bodyPr>
            <a:lstStyle/>
            <a:p>
              <a:pPr algn="ctr"/>
              <a:endParaRPr sz="1900" kern="0" dirty="0">
                <a:solidFill>
                  <a:srgbClr val="FFFFFF"/>
                </a:solidFill>
                <a:latin typeface="Calibri"/>
                <a:ea typeface="Calibri"/>
                <a:cs typeface="Calibri"/>
                <a:sym typeface="Calibri"/>
              </a:endParaRPr>
            </a:p>
          </p:txBody>
        </p:sp>
      </p:grpSp>
      <p:sp>
        <p:nvSpPr>
          <p:cNvPr id="115" name="Shape 115"/>
          <p:cNvSpPr txBox="1"/>
          <p:nvPr/>
        </p:nvSpPr>
        <p:spPr>
          <a:xfrm>
            <a:off x="1345200" y="6161900"/>
            <a:ext cx="6453600" cy="600300"/>
          </a:xfrm>
          <a:prstGeom prst="rect">
            <a:avLst/>
          </a:prstGeom>
          <a:noFill/>
          <a:ln>
            <a:noFill/>
          </a:ln>
        </p:spPr>
        <p:txBody>
          <a:bodyPr lIns="91425" tIns="91425" rIns="91425" bIns="91425" anchor="t" anchorCtr="0">
            <a:noAutofit/>
          </a:bodyPr>
          <a:lstStyle/>
          <a:p>
            <a:pPr algn="ctr"/>
            <a:r>
              <a:rPr lang="en-US" sz="2000" b="1" kern="0" dirty="0">
                <a:solidFill>
                  <a:srgbClr val="000000"/>
                </a:solidFill>
                <a:cs typeface="Arial"/>
                <a:sym typeface="Arial"/>
              </a:rPr>
              <a:t>www.LeaveNoOneBehind.global</a:t>
            </a:r>
          </a:p>
        </p:txBody>
      </p:sp>
    </p:spTree>
    <p:extLst>
      <p:ext uri="{BB962C8B-B14F-4D97-AF65-F5344CB8AC3E}">
        <p14:creationId xmlns:p14="http://schemas.microsoft.com/office/powerpoint/2010/main" val="11483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92" name="Shape 192"/>
          <p:cNvSpPr/>
          <p:nvPr/>
        </p:nvSpPr>
        <p:spPr>
          <a:xfrm>
            <a:off x="2145225" y="373872"/>
            <a:ext cx="6998775" cy="567421"/>
          </a:xfrm>
          <a:prstGeom prst="rect">
            <a:avLst/>
          </a:prstGeom>
          <a:solidFill>
            <a:srgbClr val="DB052D"/>
          </a:solidFill>
          <a:ln>
            <a:noFill/>
          </a:ln>
        </p:spPr>
        <p:txBody>
          <a:bodyPr lIns="91425" tIns="45700" rIns="91425" bIns="45700" anchor="t" anchorCtr="0">
            <a:noAutofit/>
          </a:bodyPr>
          <a:lstStyle/>
          <a:p>
            <a:pPr>
              <a:buSzPct val="25000"/>
            </a:pPr>
            <a:r>
              <a:rPr lang="en-US" sz="2800" kern="0" dirty="0">
                <a:solidFill>
                  <a:srgbClr val="FFFFFF"/>
                </a:solidFill>
                <a:latin typeface="Avenir"/>
                <a:ea typeface="Avenir"/>
                <a:cs typeface="Avenir"/>
                <a:sym typeface="Avenir"/>
              </a:rPr>
              <a:t>Approach  </a:t>
            </a:r>
          </a:p>
        </p:txBody>
      </p:sp>
      <p:sp>
        <p:nvSpPr>
          <p:cNvPr id="193" name="Shape 193"/>
          <p:cNvSpPr txBox="1"/>
          <p:nvPr/>
        </p:nvSpPr>
        <p:spPr>
          <a:xfrm>
            <a:off x="2145225" y="1229417"/>
            <a:ext cx="6961423" cy="3879435"/>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r>
              <a:rPr lang="en-US" kern="0" dirty="0">
                <a:solidFill>
                  <a:srgbClr val="000000"/>
                </a:solidFill>
                <a:cs typeface="Arial"/>
                <a:sym typeface="Arial"/>
              </a:rPr>
              <a:t>To ensure that voices of the most </a:t>
            </a:r>
            <a:r>
              <a:rPr lang="en-US" kern="0" dirty="0" err="1">
                <a:solidFill>
                  <a:srgbClr val="000000"/>
                </a:solidFill>
                <a:cs typeface="Arial"/>
                <a:sym typeface="Arial"/>
              </a:rPr>
              <a:t>marginalised</a:t>
            </a:r>
            <a:r>
              <a:rPr lang="en-US" kern="0" dirty="0">
                <a:solidFill>
                  <a:srgbClr val="000000"/>
                </a:solidFill>
                <a:cs typeface="Arial"/>
                <a:sym typeface="Arial"/>
              </a:rPr>
              <a:t> are heard; so that governments deliver on the promise</a:t>
            </a:r>
          </a:p>
          <a:p>
            <a:endParaRPr kern="0" dirty="0">
              <a:solidFill>
                <a:srgbClr val="000000"/>
              </a:solidFill>
              <a:cs typeface="Arial"/>
              <a:sym typeface="Arial"/>
            </a:endParaRPr>
          </a:p>
          <a:p>
            <a:r>
              <a:rPr lang="en-US" kern="0" dirty="0">
                <a:solidFill>
                  <a:srgbClr val="000000"/>
                </a:solidFill>
                <a:cs typeface="Arial"/>
                <a:sym typeface="Arial"/>
              </a:rPr>
              <a:t>The Partnership aims to </a:t>
            </a:r>
            <a:r>
              <a:rPr lang="en-US" b="1" kern="0" dirty="0" err="1">
                <a:solidFill>
                  <a:srgbClr val="4C9F38"/>
                </a:solidFill>
                <a:cs typeface="Arial"/>
                <a:sym typeface="Arial"/>
              </a:rPr>
              <a:t>catalyse</a:t>
            </a:r>
            <a:r>
              <a:rPr lang="en-US" b="1" kern="0" dirty="0">
                <a:solidFill>
                  <a:srgbClr val="4C9F38"/>
                </a:solidFill>
                <a:cs typeface="Arial"/>
                <a:sym typeface="Arial"/>
              </a:rPr>
              <a:t> sustained action, commitment </a:t>
            </a:r>
          </a:p>
          <a:p>
            <a:r>
              <a:rPr lang="en-US" b="1" kern="0" dirty="0">
                <a:solidFill>
                  <a:srgbClr val="4C9F38"/>
                </a:solidFill>
                <a:cs typeface="Arial"/>
                <a:sym typeface="Arial"/>
              </a:rPr>
              <a:t>and responsibility </a:t>
            </a:r>
            <a:r>
              <a:rPr lang="en-US" kern="0" dirty="0">
                <a:solidFill>
                  <a:srgbClr val="000000"/>
                </a:solidFill>
                <a:cs typeface="Arial"/>
                <a:sym typeface="Arial"/>
              </a:rPr>
              <a:t>that is needed from the global community (including governments, private sector, civil society, UN, international </a:t>
            </a:r>
            <a:r>
              <a:rPr lang="en-US" kern="0" dirty="0" err="1">
                <a:solidFill>
                  <a:srgbClr val="000000"/>
                </a:solidFill>
                <a:cs typeface="Arial"/>
                <a:sym typeface="Arial"/>
              </a:rPr>
              <a:t>organisations</a:t>
            </a:r>
            <a:r>
              <a:rPr lang="en-US" kern="0" dirty="0">
                <a:solidFill>
                  <a:srgbClr val="000000"/>
                </a:solidFill>
                <a:cs typeface="Arial"/>
                <a:sym typeface="Arial"/>
              </a:rPr>
              <a:t> and citizens) to implement the Global Goals so that </a:t>
            </a:r>
            <a:r>
              <a:rPr lang="en-US" b="1" kern="0" dirty="0">
                <a:solidFill>
                  <a:srgbClr val="0C538B"/>
                </a:solidFill>
                <a:cs typeface="Arial"/>
                <a:sym typeface="Arial"/>
              </a:rPr>
              <a:t>no one is left behind</a:t>
            </a:r>
            <a:r>
              <a:rPr lang="en-US" kern="0" dirty="0">
                <a:solidFill>
                  <a:srgbClr val="000000"/>
                </a:solidFill>
                <a:cs typeface="Arial"/>
                <a:sym typeface="Arial"/>
              </a:rPr>
              <a:t>. </a:t>
            </a:r>
          </a:p>
          <a:p>
            <a:endParaRPr kern="0" dirty="0">
              <a:solidFill>
                <a:srgbClr val="000000"/>
              </a:solidFill>
              <a:cs typeface="Arial"/>
              <a:sym typeface="Arial"/>
            </a:endParaRPr>
          </a:p>
          <a:p>
            <a:r>
              <a:rPr lang="en-US" kern="0" dirty="0">
                <a:solidFill>
                  <a:srgbClr val="000000"/>
                </a:solidFill>
                <a:cs typeface="Arial"/>
                <a:sym typeface="Arial"/>
              </a:rPr>
              <a:t>To help secure a long-term broader partnership to turn it into a reality</a:t>
            </a:r>
          </a:p>
          <a:p>
            <a:endParaRPr lang="en-US" sz="2200" kern="0" dirty="0" smtClean="0">
              <a:solidFill>
                <a:srgbClr val="000000"/>
              </a:solidFill>
              <a:latin typeface="Calibri"/>
              <a:ea typeface="Calibri"/>
              <a:cs typeface="Calibri"/>
              <a:sym typeface="Calibri"/>
            </a:endParaRPr>
          </a:p>
          <a:p>
            <a:r>
              <a:rPr lang="en-US" kern="0" dirty="0" smtClean="0">
                <a:solidFill>
                  <a:srgbClr val="000000"/>
                </a:solidFill>
                <a:ea typeface="Calibri"/>
                <a:cs typeface="Calibri"/>
                <a:sym typeface="Calibri"/>
              </a:rPr>
              <a:t>There </a:t>
            </a:r>
            <a:r>
              <a:rPr lang="en-US" kern="0" dirty="0">
                <a:solidFill>
                  <a:srgbClr val="000000"/>
                </a:solidFill>
                <a:ea typeface="Calibri"/>
                <a:cs typeface="Calibri"/>
                <a:sym typeface="Calibri"/>
              </a:rPr>
              <a:t>are three principles at the core: </a:t>
            </a:r>
          </a:p>
        </p:txBody>
      </p:sp>
      <p:sp>
        <p:nvSpPr>
          <p:cNvPr id="194" name="Shape 194"/>
          <p:cNvSpPr/>
          <p:nvPr/>
        </p:nvSpPr>
        <p:spPr>
          <a:xfrm>
            <a:off x="2145225" y="5370289"/>
            <a:ext cx="1951310" cy="1001100"/>
          </a:xfrm>
          <a:prstGeom prst="rect">
            <a:avLst/>
          </a:prstGeom>
          <a:solidFill>
            <a:srgbClr val="B5002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lang="en-US" b="1" kern="0" dirty="0" smtClean="0">
              <a:solidFill>
                <a:srgbClr val="FFFFFF"/>
              </a:solidFill>
              <a:cs typeface="Arial"/>
              <a:sym typeface="Arial"/>
            </a:endParaRPr>
          </a:p>
          <a:p>
            <a:pPr algn="ctr"/>
            <a:r>
              <a:rPr lang="en-US" b="1" kern="0" dirty="0" smtClean="0">
                <a:solidFill>
                  <a:srgbClr val="FFFFFF"/>
                </a:solidFill>
                <a:cs typeface="Arial"/>
                <a:sym typeface="Arial"/>
              </a:rPr>
              <a:t>EXAMINE</a:t>
            </a:r>
            <a:r>
              <a:rPr lang="en-US" kern="0" dirty="0">
                <a:solidFill>
                  <a:srgbClr val="000000"/>
                </a:solidFill>
                <a:cs typeface="Arial"/>
                <a:sym typeface="Arial"/>
              </a:rPr>
              <a:t>	</a:t>
            </a:r>
          </a:p>
        </p:txBody>
      </p:sp>
      <p:sp>
        <p:nvSpPr>
          <p:cNvPr id="195" name="Shape 195"/>
          <p:cNvSpPr/>
          <p:nvPr/>
        </p:nvSpPr>
        <p:spPr>
          <a:xfrm>
            <a:off x="7005934" y="5381161"/>
            <a:ext cx="1951310" cy="1001099"/>
          </a:xfrm>
          <a:prstGeom prst="rect">
            <a:avLst/>
          </a:prstGeom>
          <a:solidFill>
            <a:srgbClr val="326D3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b="1" kern="0">
                <a:solidFill>
                  <a:srgbClr val="FFFFFF"/>
                </a:solidFill>
                <a:cs typeface="Arial"/>
                <a:sym typeface="Arial"/>
              </a:rPr>
              <a:t>ENGAGE</a:t>
            </a:r>
          </a:p>
        </p:txBody>
      </p:sp>
      <p:sp>
        <p:nvSpPr>
          <p:cNvPr id="196" name="Shape 196"/>
          <p:cNvSpPr/>
          <p:nvPr/>
        </p:nvSpPr>
        <p:spPr>
          <a:xfrm>
            <a:off x="4592265" y="5381160"/>
            <a:ext cx="1951310" cy="1001100"/>
          </a:xfrm>
          <a:prstGeom prst="rect">
            <a:avLst/>
          </a:prstGeom>
          <a:solidFill>
            <a:srgbClr val="16375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b="1" kern="0">
                <a:solidFill>
                  <a:srgbClr val="FFFFFF"/>
                </a:solidFill>
                <a:cs typeface="Arial"/>
                <a:sym typeface="Arial"/>
              </a:rPr>
              <a:t>EMPOWER</a:t>
            </a:r>
          </a:p>
        </p:txBody>
      </p:sp>
      <p:pic>
        <p:nvPicPr>
          <p:cNvPr id="25" name="Picture 24" descr="StackedLNBProfilePictures2.jpg"/>
          <p:cNvPicPr>
            <a:picLocks noChangeAspect="1"/>
          </p:cNvPicPr>
          <p:nvPr/>
        </p:nvPicPr>
        <p:blipFill>
          <a:blip r:embed="rId3">
            <a:duotone>
              <a:prstClr val="black"/>
              <a:schemeClr val="accent1">
                <a:tint val="45000"/>
                <a:satMod val="400000"/>
              </a:schemeClr>
            </a:duotone>
            <a:alphaModFix amt="90000"/>
            <a:extLst>
              <a:ext uri="{28A0092B-C50C-407E-A947-70E740481C1C}">
                <a14:useLocalDpi xmlns:a14="http://schemas.microsoft.com/office/drawing/2010/main" val="0"/>
              </a:ext>
            </a:extLst>
          </a:blip>
          <a:stretch>
            <a:fillRect/>
          </a:stretch>
        </p:blipFill>
        <p:spPr>
          <a:xfrm>
            <a:off x="0" y="0"/>
            <a:ext cx="1845202" cy="6858000"/>
          </a:xfrm>
          <a:prstGeom prst="rect">
            <a:avLst/>
          </a:prstGeom>
        </p:spPr>
      </p:pic>
    </p:spTree>
    <p:extLst>
      <p:ext uri="{BB962C8B-B14F-4D97-AF65-F5344CB8AC3E}">
        <p14:creationId xmlns:p14="http://schemas.microsoft.com/office/powerpoint/2010/main" val="4016698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Shape 248"/>
          <p:cNvSpPr/>
          <p:nvPr/>
        </p:nvSpPr>
        <p:spPr>
          <a:xfrm>
            <a:off x="169817" y="202755"/>
            <a:ext cx="8294913" cy="369332"/>
          </a:xfrm>
          <a:prstGeom prst="rect">
            <a:avLst/>
          </a:prstGeom>
          <a:noFill/>
          <a:ln>
            <a:noFill/>
          </a:ln>
        </p:spPr>
        <p:txBody>
          <a:bodyPr lIns="91425" tIns="45700" rIns="91425" bIns="45700" anchor="t" anchorCtr="0">
            <a:noAutofit/>
          </a:bodyPr>
          <a:lstStyle/>
          <a:p>
            <a:pPr>
              <a:buSzPct val="25000"/>
            </a:pPr>
            <a:r>
              <a:rPr lang="en-US" b="1" kern="0">
                <a:solidFill>
                  <a:srgbClr val="000000"/>
                </a:solidFill>
                <a:latin typeface="Calibri"/>
                <a:ea typeface="Calibri"/>
                <a:cs typeface="Calibri"/>
                <a:sym typeface="Calibri"/>
              </a:rPr>
              <a:t>Leave No One Behind Partnership: What’s happened so far</a:t>
            </a:r>
          </a:p>
        </p:txBody>
      </p:sp>
      <p:sp>
        <p:nvSpPr>
          <p:cNvPr id="268" name="Shape 268"/>
          <p:cNvSpPr/>
          <p:nvPr/>
        </p:nvSpPr>
        <p:spPr>
          <a:xfrm>
            <a:off x="0" y="167700"/>
            <a:ext cx="9144000" cy="523200"/>
          </a:xfrm>
          <a:prstGeom prst="rect">
            <a:avLst/>
          </a:prstGeom>
          <a:solidFill>
            <a:srgbClr val="DB052D"/>
          </a:solidFill>
          <a:ln>
            <a:noFill/>
          </a:ln>
        </p:spPr>
        <p:txBody>
          <a:bodyPr lIns="91425" tIns="45700" rIns="91425" bIns="45700" anchor="t" anchorCtr="0">
            <a:noAutofit/>
          </a:bodyPr>
          <a:lstStyle/>
          <a:p>
            <a:pPr>
              <a:buSzPct val="25000"/>
            </a:pPr>
            <a:r>
              <a:rPr lang="en-US" sz="2800" kern="0" dirty="0" smtClean="0">
                <a:solidFill>
                  <a:srgbClr val="FFFFFF"/>
                </a:solidFill>
                <a:latin typeface="Avenir"/>
                <a:ea typeface="Avenir"/>
                <a:cs typeface="Avenir"/>
                <a:sym typeface="Avenir"/>
              </a:rPr>
              <a:t>Process in 2016-2017</a:t>
            </a:r>
            <a:endParaRPr lang="en-US" sz="2800" kern="0" dirty="0">
              <a:solidFill>
                <a:srgbClr val="FFFFFF"/>
              </a:solidFill>
              <a:latin typeface="Avenir"/>
              <a:ea typeface="Avenir"/>
              <a:cs typeface="Avenir"/>
              <a:sym typeface="Avenir"/>
            </a:endParaRPr>
          </a:p>
        </p:txBody>
      </p:sp>
      <p:pic>
        <p:nvPicPr>
          <p:cNvPr id="4" name="Picture 3" descr="LNBPhoto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83" y="901772"/>
            <a:ext cx="2114539" cy="1460431"/>
          </a:xfrm>
          <a:prstGeom prst="rect">
            <a:avLst/>
          </a:prstGeom>
        </p:spPr>
      </p:pic>
      <p:pic>
        <p:nvPicPr>
          <p:cNvPr id="5" name="Picture 4" descr="LNBphoto3.jpg"/>
          <p:cNvPicPr>
            <a:picLocks noChangeAspect="1"/>
          </p:cNvPicPr>
          <p:nvPr/>
        </p:nvPicPr>
        <p:blipFill rotWithShape="1">
          <a:blip r:embed="rId4" cstate="print">
            <a:extLst>
              <a:ext uri="{28A0092B-C50C-407E-A947-70E740481C1C}">
                <a14:useLocalDpi xmlns:a14="http://schemas.microsoft.com/office/drawing/2010/main" val="0"/>
              </a:ext>
            </a:extLst>
          </a:blip>
          <a:srcRect t="24127" r="38207"/>
          <a:stretch/>
        </p:blipFill>
        <p:spPr>
          <a:xfrm>
            <a:off x="844383" y="4382258"/>
            <a:ext cx="2114540" cy="1460431"/>
          </a:xfrm>
          <a:prstGeom prst="rect">
            <a:avLst/>
          </a:prstGeom>
        </p:spPr>
      </p:pic>
      <p:pic>
        <p:nvPicPr>
          <p:cNvPr id="2" name="Picture 1" descr="Cwe7WfYXgAA-rKf.jpg"/>
          <p:cNvPicPr>
            <a:picLocks noChangeAspect="1"/>
          </p:cNvPicPr>
          <p:nvPr/>
        </p:nvPicPr>
        <p:blipFill rotWithShape="1">
          <a:blip r:embed="rId5" cstate="print">
            <a:extLst>
              <a:ext uri="{28A0092B-C50C-407E-A947-70E740481C1C}">
                <a14:useLocalDpi xmlns:a14="http://schemas.microsoft.com/office/drawing/2010/main" val="0"/>
              </a:ext>
            </a:extLst>
          </a:blip>
          <a:srcRect r="18556"/>
          <a:stretch/>
        </p:blipFill>
        <p:spPr>
          <a:xfrm>
            <a:off x="844384" y="2620491"/>
            <a:ext cx="2114539" cy="1460431"/>
          </a:xfrm>
          <a:prstGeom prst="rect">
            <a:avLst/>
          </a:prstGeom>
        </p:spPr>
      </p:pic>
      <p:sp>
        <p:nvSpPr>
          <p:cNvPr id="8" name="Shape 247"/>
          <p:cNvSpPr/>
          <p:nvPr/>
        </p:nvSpPr>
        <p:spPr>
          <a:xfrm>
            <a:off x="3428840" y="901772"/>
            <a:ext cx="5295000" cy="5787600"/>
          </a:xfrm>
          <a:prstGeom prst="rect">
            <a:avLst/>
          </a:prstGeom>
          <a:noFill/>
          <a:ln>
            <a:noFill/>
          </a:ln>
        </p:spPr>
        <p:txBody>
          <a:bodyPr lIns="91425" tIns="45700" rIns="91425" bIns="45700" anchor="t" anchorCtr="0">
            <a:noAutofit/>
          </a:bodyPr>
          <a:lstStyle/>
          <a:p>
            <a:pPr marL="457200" indent="-228600">
              <a:buFont typeface="Calibri"/>
              <a:buChar char="●"/>
            </a:pPr>
            <a:r>
              <a:rPr lang="en-US" sz="2000" b="1" kern="0" dirty="0">
                <a:solidFill>
                  <a:srgbClr val="4C9F38"/>
                </a:solidFill>
                <a:latin typeface="Calibri"/>
                <a:ea typeface="Calibri"/>
                <a:cs typeface="Calibri"/>
                <a:sym typeface="Calibri"/>
              </a:rPr>
              <a:t>30 national dialogues</a:t>
            </a:r>
            <a:r>
              <a:rPr lang="en-US" sz="2000" kern="0" dirty="0">
                <a:solidFill>
                  <a:srgbClr val="000000"/>
                </a:solidFill>
                <a:latin typeface="Calibri"/>
                <a:ea typeface="Calibri"/>
                <a:cs typeface="Calibri"/>
                <a:sym typeface="Calibri"/>
              </a:rPr>
              <a:t> taking place around the world from Fiji to the Philippines to Rwanda to Peru.  </a:t>
            </a:r>
          </a:p>
          <a:p>
            <a:endParaRPr sz="2000" kern="0" dirty="0">
              <a:solidFill>
                <a:srgbClr val="000000"/>
              </a:solidFill>
              <a:latin typeface="Calibri"/>
              <a:ea typeface="Calibri"/>
              <a:cs typeface="Calibri"/>
              <a:sym typeface="Calibri"/>
            </a:endParaRPr>
          </a:p>
          <a:p>
            <a:pPr marL="457200" indent="-228600">
              <a:buFont typeface="Calibri"/>
              <a:buChar char="●"/>
            </a:pPr>
            <a:r>
              <a:rPr lang="en-US" sz="2000" b="1" kern="0" dirty="0">
                <a:solidFill>
                  <a:srgbClr val="B50022"/>
                </a:solidFill>
                <a:latin typeface="Calibri"/>
                <a:ea typeface="Calibri"/>
                <a:cs typeface="Calibri"/>
                <a:sym typeface="Calibri"/>
              </a:rPr>
              <a:t>Global report</a:t>
            </a:r>
            <a:r>
              <a:rPr lang="en-US" sz="2000" kern="0" dirty="0">
                <a:solidFill>
                  <a:srgbClr val="000000"/>
                </a:solidFill>
                <a:latin typeface="Calibri"/>
                <a:ea typeface="Calibri"/>
                <a:cs typeface="Calibri"/>
                <a:sym typeface="Calibri"/>
              </a:rPr>
              <a:t> establishing a baseline of who the poorest 20% of people are globally.</a:t>
            </a:r>
          </a:p>
          <a:p>
            <a:endParaRPr sz="2000" kern="0" dirty="0">
              <a:solidFill>
                <a:srgbClr val="000000"/>
              </a:solidFill>
              <a:latin typeface="Calibri"/>
              <a:ea typeface="Calibri"/>
              <a:cs typeface="Calibri"/>
              <a:sym typeface="Calibri"/>
            </a:endParaRPr>
          </a:p>
          <a:p>
            <a:pPr marL="457200" indent="-228600">
              <a:buFont typeface="Calibri"/>
              <a:buChar char="●"/>
            </a:pPr>
            <a:r>
              <a:rPr lang="en-US" sz="2000" kern="0" dirty="0">
                <a:solidFill>
                  <a:srgbClr val="000000"/>
                </a:solidFill>
                <a:latin typeface="Calibri"/>
                <a:ea typeface="Calibri"/>
                <a:cs typeface="Calibri"/>
                <a:sym typeface="Calibri"/>
              </a:rPr>
              <a:t>Survey reached </a:t>
            </a:r>
            <a:r>
              <a:rPr lang="en-US" sz="2000" b="1" kern="0" dirty="0" smtClean="0">
                <a:solidFill>
                  <a:srgbClr val="8F0632"/>
                </a:solidFill>
                <a:latin typeface="Calibri"/>
                <a:ea typeface="Calibri"/>
                <a:cs typeface="Calibri"/>
                <a:sym typeface="Calibri"/>
              </a:rPr>
              <a:t>5,000+ </a:t>
            </a:r>
            <a:r>
              <a:rPr lang="en-US" sz="2000" b="1" kern="0" dirty="0">
                <a:solidFill>
                  <a:srgbClr val="8F0632"/>
                </a:solidFill>
                <a:latin typeface="Calibri"/>
                <a:ea typeface="Calibri"/>
                <a:cs typeface="Calibri"/>
                <a:sym typeface="Calibri"/>
              </a:rPr>
              <a:t>respondents </a:t>
            </a:r>
            <a:r>
              <a:rPr lang="en-US" sz="2000" kern="0" dirty="0">
                <a:solidFill>
                  <a:srgbClr val="000000"/>
                </a:solidFill>
                <a:latin typeface="Calibri"/>
                <a:ea typeface="Calibri"/>
                <a:cs typeface="Calibri"/>
                <a:sym typeface="Calibri"/>
              </a:rPr>
              <a:t>from 40 different countries.</a:t>
            </a:r>
          </a:p>
          <a:p>
            <a:endParaRPr sz="2000" kern="0" dirty="0">
              <a:solidFill>
                <a:srgbClr val="000000"/>
              </a:solidFill>
              <a:latin typeface="Calibri"/>
              <a:ea typeface="Calibri"/>
              <a:cs typeface="Calibri"/>
              <a:sym typeface="Calibri"/>
            </a:endParaRPr>
          </a:p>
          <a:p>
            <a:pPr marL="457200" indent="-228600">
              <a:buFont typeface="Calibri"/>
              <a:buChar char="●"/>
            </a:pPr>
            <a:r>
              <a:rPr lang="en-US" sz="2000" b="1" kern="0" dirty="0">
                <a:solidFill>
                  <a:srgbClr val="0C538B"/>
                </a:solidFill>
                <a:latin typeface="Calibri"/>
                <a:ea typeface="Calibri"/>
                <a:cs typeface="Calibri"/>
                <a:sym typeface="Calibri"/>
              </a:rPr>
              <a:t>Film shown to Heads of State </a:t>
            </a:r>
            <a:r>
              <a:rPr lang="en-US" sz="2000" kern="0" dirty="0">
                <a:solidFill>
                  <a:srgbClr val="000000"/>
                </a:solidFill>
                <a:latin typeface="Calibri"/>
                <a:ea typeface="Calibri"/>
                <a:cs typeface="Calibri"/>
                <a:sym typeface="Calibri"/>
              </a:rPr>
              <a:t>at opening of UN General Assembly and around the world.</a:t>
            </a:r>
          </a:p>
          <a:p>
            <a:endParaRPr sz="2000" kern="0" dirty="0">
              <a:solidFill>
                <a:srgbClr val="000000"/>
              </a:solidFill>
              <a:latin typeface="Calibri"/>
              <a:ea typeface="Calibri"/>
              <a:cs typeface="Calibri"/>
              <a:sym typeface="Calibri"/>
            </a:endParaRPr>
          </a:p>
          <a:p>
            <a:pPr marL="457200" indent="-228600">
              <a:buFont typeface="Calibri"/>
              <a:buChar char="●"/>
            </a:pPr>
            <a:r>
              <a:rPr lang="en-US" sz="2000" b="1" kern="0" dirty="0">
                <a:solidFill>
                  <a:srgbClr val="FA511E"/>
                </a:solidFill>
                <a:latin typeface="Calibri"/>
                <a:ea typeface="Calibri"/>
                <a:cs typeface="Calibri"/>
                <a:sym typeface="Calibri"/>
              </a:rPr>
              <a:t>High-level events hosted</a:t>
            </a:r>
            <a:r>
              <a:rPr lang="en-US" sz="2000" kern="0" dirty="0">
                <a:solidFill>
                  <a:srgbClr val="000000"/>
                </a:solidFill>
                <a:latin typeface="Calibri"/>
                <a:ea typeface="Calibri"/>
                <a:cs typeface="Calibri"/>
                <a:sym typeface="Calibri"/>
              </a:rPr>
              <a:t> with Ministers at the High Level Political Forum (July 2016) and at the UN General Assembly (September 2016).</a:t>
            </a:r>
          </a:p>
        </p:txBody>
      </p:sp>
    </p:spTree>
    <p:extLst>
      <p:ext uri="{BB962C8B-B14F-4D97-AF65-F5344CB8AC3E}">
        <p14:creationId xmlns:p14="http://schemas.microsoft.com/office/powerpoint/2010/main" val="3530023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lstStyle/>
          <a:p>
            <a:endParaRPr lang="en-CA" dirty="0"/>
          </a:p>
        </p:txBody>
      </p:sp>
      <p:sp>
        <p:nvSpPr>
          <p:cNvPr id="5" name="Shape 578"/>
          <p:cNvSpPr/>
          <p:nvPr/>
        </p:nvSpPr>
        <p:spPr>
          <a:xfrm>
            <a:off x="-38608" y="71930"/>
            <a:ext cx="9163912" cy="523200"/>
          </a:xfrm>
          <a:prstGeom prst="rect">
            <a:avLst/>
          </a:prstGeom>
          <a:solidFill>
            <a:srgbClr val="DB052D"/>
          </a:solidFill>
          <a:ln>
            <a:noFill/>
          </a:ln>
        </p:spPr>
        <p:txBody>
          <a:bodyPr lIns="91425" tIns="45700" rIns="91425" bIns="45700" anchor="t" anchorCtr="0">
            <a:noAutofit/>
          </a:bodyPr>
          <a:lstStyle/>
          <a:p>
            <a:pPr>
              <a:buSzPct val="25000"/>
            </a:pPr>
            <a:r>
              <a:rPr lang="en-CA" sz="2400" b="1" kern="0" dirty="0" smtClean="0">
                <a:solidFill>
                  <a:srgbClr val="FFFFFF"/>
                </a:solidFill>
                <a:cs typeface="Arial"/>
                <a:sym typeface="Arial"/>
              </a:rPr>
              <a:t>GLOBAL </a:t>
            </a:r>
            <a:r>
              <a:rPr lang="en-CA" sz="2400" b="1" kern="0" dirty="0">
                <a:solidFill>
                  <a:srgbClr val="FFFFFF"/>
                </a:solidFill>
                <a:cs typeface="Arial"/>
                <a:sym typeface="Arial"/>
              </a:rPr>
              <a:t>TREND #1: Who is most at risk of being left behind? </a:t>
            </a:r>
            <a:endParaRPr lang="en-CA" sz="2400" kern="0" dirty="0">
              <a:solidFill>
                <a:srgbClr val="FFFFFF"/>
              </a:solidFill>
              <a:cs typeface="Arial"/>
              <a:sym typeface="Arial"/>
            </a:endParaRPr>
          </a:p>
          <a:p>
            <a:pPr>
              <a:buSzPct val="25000"/>
            </a:pPr>
            <a:endParaRPr lang="en-US" sz="2800" kern="0" dirty="0">
              <a:solidFill>
                <a:srgbClr val="FFFFFF"/>
              </a:solidFill>
              <a:latin typeface="Avenir"/>
              <a:ea typeface="Avenir"/>
              <a:cs typeface="Avenir"/>
              <a:sym typeface="Avenir"/>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6" y="600723"/>
            <a:ext cx="8038888" cy="4172827"/>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169" t="561"/>
          <a:stretch/>
        </p:blipFill>
        <p:spPr>
          <a:xfrm>
            <a:off x="5468293" y="5006566"/>
            <a:ext cx="2071262" cy="188530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5734" y="4260159"/>
            <a:ext cx="1737676" cy="262355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4024" y="5006566"/>
            <a:ext cx="2924269" cy="194951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 y="4999414"/>
            <a:ext cx="2588702" cy="1725802"/>
          </a:xfrm>
          <a:prstGeom prst="rect">
            <a:avLst/>
          </a:prstGeom>
        </p:spPr>
      </p:pic>
    </p:spTree>
    <p:extLst>
      <p:ext uri="{BB962C8B-B14F-4D97-AF65-F5344CB8AC3E}">
        <p14:creationId xmlns:p14="http://schemas.microsoft.com/office/powerpoint/2010/main" val="2715303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027907"/>
            <a:ext cx="8406708" cy="4351338"/>
          </a:xfrm>
        </p:spPr>
        <p:txBody>
          <a:bodyPr/>
          <a:lstStyle/>
          <a:p>
            <a:r>
              <a:rPr lang="en-CA" dirty="0"/>
              <a:t> </a:t>
            </a:r>
            <a:r>
              <a:rPr lang="en-CA" dirty="0" smtClean="0"/>
              <a:t>A wide range of </a:t>
            </a:r>
            <a:r>
              <a:rPr lang="en-CA" dirty="0"/>
              <a:t>factors </a:t>
            </a:r>
            <a:r>
              <a:rPr lang="en-CA" dirty="0" smtClean="0"/>
              <a:t>lead </a:t>
            </a:r>
            <a:r>
              <a:rPr lang="en-CA" dirty="0"/>
              <a:t>to marginalization, </a:t>
            </a:r>
            <a:r>
              <a:rPr lang="en-CA" dirty="0" smtClean="0"/>
              <a:t>including: </a:t>
            </a:r>
          </a:p>
          <a:p>
            <a:pPr lvl="1"/>
            <a:r>
              <a:rPr lang="en-CA" dirty="0" smtClean="0"/>
              <a:t>Income</a:t>
            </a:r>
          </a:p>
          <a:p>
            <a:pPr lvl="1"/>
            <a:r>
              <a:rPr lang="en-CA" dirty="0"/>
              <a:t> E</a:t>
            </a:r>
            <a:r>
              <a:rPr lang="en-CA" dirty="0" smtClean="0"/>
              <a:t>ducation </a:t>
            </a:r>
          </a:p>
          <a:p>
            <a:pPr lvl="1"/>
            <a:r>
              <a:rPr lang="en-CA" dirty="0"/>
              <a:t> </a:t>
            </a:r>
            <a:r>
              <a:rPr lang="en-CA" dirty="0" smtClean="0"/>
              <a:t>Access </a:t>
            </a:r>
            <a:r>
              <a:rPr lang="en-CA" dirty="0"/>
              <a:t>to medical </a:t>
            </a:r>
            <a:r>
              <a:rPr lang="en-CA" dirty="0" smtClean="0"/>
              <a:t>services </a:t>
            </a:r>
          </a:p>
          <a:p>
            <a:pPr marL="457200" lvl="1" indent="0">
              <a:buNone/>
            </a:pPr>
            <a:endParaRPr lang="en-CA" dirty="0" smtClean="0"/>
          </a:p>
          <a:p>
            <a:pPr lvl="0">
              <a:buClr>
                <a:srgbClr val="000000"/>
              </a:buClr>
            </a:pPr>
            <a:r>
              <a:rPr lang="en-CA" dirty="0">
                <a:solidFill>
                  <a:srgbClr val="000000"/>
                </a:solidFill>
              </a:rPr>
              <a:t> However, many participants also highlighted the importance of location, </a:t>
            </a:r>
            <a:r>
              <a:rPr lang="en-CA" dirty="0" smtClean="0">
                <a:solidFill>
                  <a:srgbClr val="000000"/>
                </a:solidFill>
              </a:rPr>
              <a:t>in an often </a:t>
            </a:r>
            <a:r>
              <a:rPr lang="en-CA" dirty="0">
                <a:solidFill>
                  <a:srgbClr val="000000"/>
                </a:solidFill>
              </a:rPr>
              <a:t>complex picture</a:t>
            </a:r>
          </a:p>
          <a:p>
            <a:pPr marL="457200" lvl="1" indent="0">
              <a:buNone/>
            </a:pPr>
            <a:r>
              <a:rPr lang="en-CA" dirty="0" smtClean="0"/>
              <a:t>Examples </a:t>
            </a:r>
            <a:r>
              <a:rPr lang="en-CA" dirty="0"/>
              <a:t>include a high risk of marginalization within urban centres and their immediate environs (Bolivia, Brazil and Togo), within specific provinces or areas of the country (the coastal areas of El Salvador, or the provinces North and East of Uganda), or within close proximity to conflict zones (Palestine). </a:t>
            </a:r>
          </a:p>
        </p:txBody>
      </p:sp>
      <p:sp>
        <p:nvSpPr>
          <p:cNvPr id="4" name="Shape 578"/>
          <p:cNvSpPr/>
          <p:nvPr/>
        </p:nvSpPr>
        <p:spPr>
          <a:xfrm>
            <a:off x="0" y="365126"/>
            <a:ext cx="9163912" cy="523200"/>
          </a:xfrm>
          <a:prstGeom prst="rect">
            <a:avLst/>
          </a:prstGeom>
          <a:solidFill>
            <a:srgbClr val="DB052D"/>
          </a:solidFill>
          <a:ln>
            <a:noFill/>
          </a:ln>
        </p:spPr>
        <p:txBody>
          <a:bodyPr lIns="91425" tIns="45700" rIns="91425" bIns="45700" anchor="t" anchorCtr="0">
            <a:noAutofit/>
          </a:bodyPr>
          <a:lstStyle/>
          <a:p>
            <a:r>
              <a:rPr lang="en-CA" sz="2400" b="1" kern="0" dirty="0">
                <a:solidFill>
                  <a:srgbClr val="FFFFFF"/>
                </a:solidFill>
                <a:cs typeface="Arial"/>
                <a:sym typeface="Arial"/>
              </a:rPr>
              <a:t>GLOBAL TREND #2: </a:t>
            </a:r>
            <a:r>
              <a:rPr lang="en-CA" sz="2000" b="1" kern="0" dirty="0">
                <a:solidFill>
                  <a:srgbClr val="FFFFFF"/>
                </a:solidFill>
                <a:cs typeface="Arial"/>
                <a:sym typeface="Arial"/>
              </a:rPr>
              <a:t>Where you are is as important as who you are</a:t>
            </a:r>
            <a:endParaRPr lang="en-CA" sz="2000" kern="0" dirty="0">
              <a:solidFill>
                <a:srgbClr val="FFFFFF"/>
              </a:solidFill>
              <a:cs typeface="Arial"/>
              <a:sym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47449"/>
            <a:ext cx="3023868" cy="20105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332" y="4818554"/>
            <a:ext cx="3059169" cy="20394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1501" y="4818554"/>
            <a:ext cx="3186819" cy="2124546"/>
          </a:xfrm>
          <a:prstGeom prst="rect">
            <a:avLst/>
          </a:prstGeom>
        </p:spPr>
      </p:pic>
    </p:spTree>
    <p:extLst>
      <p:ext uri="{BB962C8B-B14F-4D97-AF65-F5344CB8AC3E}">
        <p14:creationId xmlns:p14="http://schemas.microsoft.com/office/powerpoint/2010/main" val="383654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4275" y="888326"/>
            <a:ext cx="7751075" cy="5288637"/>
          </a:xfrm>
        </p:spPr>
        <p:txBody>
          <a:bodyPr/>
          <a:lstStyle/>
          <a:p>
            <a:r>
              <a:rPr lang="en-CA" dirty="0" smtClean="0"/>
              <a:t> While national-level government engagement is important to delivering on Agenda 2030, many participants noted that to truly ‘leave no one behind’, the strategic process must engage and empower the local communities in which marginalized groups are most at risk. For example: </a:t>
            </a:r>
          </a:p>
          <a:p>
            <a:pPr lvl="1"/>
            <a:r>
              <a:rPr lang="en-CA" sz="2000" dirty="0" smtClean="0"/>
              <a:t>In El Salvador, participants emphasized that </a:t>
            </a:r>
            <a:r>
              <a:rPr lang="en-CA" sz="2000" b="1" dirty="0" smtClean="0"/>
              <a:t>fostering greater opportunities for self-regulation and community engagement is essential</a:t>
            </a:r>
            <a:r>
              <a:rPr lang="en-CA" sz="2000" dirty="0" smtClean="0"/>
              <a:t> in the development of communities in the country</a:t>
            </a:r>
          </a:p>
          <a:p>
            <a:pPr lvl="1"/>
            <a:r>
              <a:rPr lang="en-CA" sz="2000" dirty="0" smtClean="0"/>
              <a:t>In Tajikistan, the </a:t>
            </a:r>
            <a:r>
              <a:rPr lang="en-CA" sz="2000" b="1" dirty="0" smtClean="0"/>
              <a:t>lack of access to decision making</a:t>
            </a:r>
            <a:r>
              <a:rPr lang="en-CA" sz="2000" dirty="0" smtClean="0"/>
              <a:t>, particularly at the local/community level was highlighted as </a:t>
            </a:r>
            <a:r>
              <a:rPr lang="en-CA" sz="2000" b="1" dirty="0" smtClean="0"/>
              <a:t>a key contributor to marginalization</a:t>
            </a:r>
            <a:r>
              <a:rPr lang="en-CA" sz="2400" dirty="0" smtClean="0"/>
              <a:t>.</a:t>
            </a:r>
          </a:p>
        </p:txBody>
      </p:sp>
      <p:sp>
        <p:nvSpPr>
          <p:cNvPr id="4" name="Shape 578"/>
          <p:cNvSpPr/>
          <p:nvPr/>
        </p:nvSpPr>
        <p:spPr>
          <a:xfrm>
            <a:off x="-19912" y="365126"/>
            <a:ext cx="9163912" cy="523200"/>
          </a:xfrm>
          <a:prstGeom prst="rect">
            <a:avLst/>
          </a:prstGeom>
          <a:solidFill>
            <a:srgbClr val="DB052D"/>
          </a:solidFill>
          <a:ln>
            <a:noFill/>
          </a:ln>
        </p:spPr>
        <p:txBody>
          <a:bodyPr lIns="91425" tIns="45700" rIns="91425" bIns="45700" anchor="t" anchorCtr="0">
            <a:noAutofit/>
          </a:bodyPr>
          <a:lstStyle/>
          <a:p>
            <a:r>
              <a:rPr lang="en-CA" sz="2800" b="1" kern="0" dirty="0">
                <a:solidFill>
                  <a:srgbClr val="FFFFFF"/>
                </a:solidFill>
                <a:cs typeface="Arial"/>
                <a:sym typeface="Arial"/>
              </a:rPr>
              <a:t>GLOBAL TREND #3: Focus on the community</a:t>
            </a:r>
            <a:endParaRPr lang="en-CA" sz="2800" kern="0" dirty="0">
              <a:solidFill>
                <a:srgbClr val="FFFFFF"/>
              </a:solidFill>
              <a:cs typeface="Arial"/>
              <a:sym typeface="Aria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5051"/>
          <a:stretch/>
        </p:blipFill>
        <p:spPr>
          <a:xfrm rot="10800000">
            <a:off x="4562044" y="4439542"/>
            <a:ext cx="4302377" cy="2418458"/>
          </a:xfrm>
          <a:prstGeom prst="rect">
            <a:avLst/>
          </a:prstGeom>
        </p:spPr>
      </p:pic>
    </p:spTree>
    <p:extLst>
      <p:ext uri="{BB962C8B-B14F-4D97-AF65-F5344CB8AC3E}">
        <p14:creationId xmlns:p14="http://schemas.microsoft.com/office/powerpoint/2010/main" val="471558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10126</TotalTime>
  <Words>1944</Words>
  <Application>Microsoft Office PowerPoint</Application>
  <PresentationFormat>On-screen Show (4:3)</PresentationFormat>
  <Paragraphs>205</Paragraphs>
  <Slides>23</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Avenir</vt:lpstr>
      <vt:lpstr>Calibri</vt:lpstr>
      <vt:lpstr>MS Mincho</vt:lpstr>
      <vt:lpstr>Noto Sans Symbols</vt:lpstr>
      <vt:lpstr>Times New Roman</vt:lpstr>
      <vt:lpstr>1_Office Theme</vt:lpstr>
      <vt:lpstr>2_Office Theme</vt:lpstr>
      <vt:lpstr>3_Office Theme</vt:lpstr>
      <vt:lpstr>PowerPoint Presentation</vt:lpstr>
      <vt:lpstr>What is Action for Sustainable Development? </vt:lpstr>
      <vt:lpstr>3,000+ members in over 155 countries (80% of members in Global South)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ensure accountability through a People’s Scorecard</vt:lpstr>
      <vt:lpstr>A) Overview of current country implementation</vt:lpstr>
      <vt:lpstr>B) Convene national multi-stakeholder dialogues</vt:lpstr>
      <vt:lpstr>B) Convene national multi-stakeholder dialogues- LNOB</vt:lpstr>
      <vt:lpstr>C) Review of the 17 Goals &amp; Summary Report</vt:lpstr>
      <vt:lpstr>C) Review of the 17 Goals &amp; Summary Report- analysis framework</vt:lpstr>
      <vt:lpstr>C) Review of the 17 Goals &amp; Summary Report- Goal example</vt:lpstr>
      <vt:lpstr>C) Review of the 17 Goals &amp; Summary Report</vt:lpstr>
      <vt:lpstr>D) Hold a final consultation meeting to validate your findings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oli.henman</dc:creator>
  <cp:lastModifiedBy>momo</cp:lastModifiedBy>
  <cp:revision>10</cp:revision>
  <dcterms:created xsi:type="dcterms:W3CDTF">2019-02-04T12:54:38Z</dcterms:created>
  <dcterms:modified xsi:type="dcterms:W3CDTF">2019-07-11T13:26:53Z</dcterms:modified>
</cp:coreProperties>
</file>