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78" r:id="rId2"/>
    <p:sldId id="289" r:id="rId3"/>
    <p:sldId id="280" r:id="rId4"/>
    <p:sldId id="286" r:id="rId5"/>
    <p:sldId id="285" r:id="rId6"/>
    <p:sldId id="288" r:id="rId7"/>
    <p:sldId id="283" r:id="rId8"/>
    <p:sldId id="28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0" autoAdjust="0"/>
    <p:restoredTop sz="83827" autoAdjust="0"/>
  </p:normalViewPr>
  <p:slideViewPr>
    <p:cSldViewPr snapToGrid="0" snapToObjects="1">
      <p:cViewPr varScale="1">
        <p:scale>
          <a:sx n="77" d="100"/>
          <a:sy n="77" d="100"/>
        </p:scale>
        <p:origin x="9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11756-7500-414C-A891-EEEB032A4BD0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0E50F-7965-8945-B3A4-312AE4C9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41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0E50F-7965-8945-B3A4-312AE4C944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12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0E50F-7965-8945-B3A4-312AE4C944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50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Mary first had to generate this confidence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0E50F-7965-8945-B3A4-312AE4C944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04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                                      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0E50F-7965-8945-B3A4-312AE4C944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3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0E50F-7965-8945-B3A4-312AE4C944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 a recipe; not linear, evolving of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0E50F-7965-8945-B3A4-312AE4C944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42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C554-AA0D-4D4A-AE1E-CA0101A2BC0E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0B94C-5C4C-4F4E-BFCD-8D5DF13CF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1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C554-AA0D-4D4A-AE1E-CA0101A2BC0E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0B94C-5C4C-4F4E-BFCD-8D5DF13CF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56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C554-AA0D-4D4A-AE1E-CA0101A2BC0E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0B94C-5C4C-4F4E-BFCD-8D5DF13CF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34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C554-AA0D-4D4A-AE1E-CA0101A2BC0E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0B94C-5C4C-4F4E-BFCD-8D5DF13CF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69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C554-AA0D-4D4A-AE1E-CA0101A2BC0E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0B94C-5C4C-4F4E-BFCD-8D5DF13CF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30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C554-AA0D-4D4A-AE1E-CA0101A2BC0E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0B94C-5C4C-4F4E-BFCD-8D5DF13CF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2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C554-AA0D-4D4A-AE1E-CA0101A2BC0E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0B94C-5C4C-4F4E-BFCD-8D5DF13CF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32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C554-AA0D-4D4A-AE1E-CA0101A2BC0E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0B94C-5C4C-4F4E-BFCD-8D5DF13CF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21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C554-AA0D-4D4A-AE1E-CA0101A2BC0E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0B94C-5C4C-4F4E-BFCD-8D5DF13CF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03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C554-AA0D-4D4A-AE1E-CA0101A2BC0E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0B94C-5C4C-4F4E-BFCD-8D5DF13CF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09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C554-AA0D-4D4A-AE1E-CA0101A2BC0E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0B94C-5C4C-4F4E-BFCD-8D5DF13CF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95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BC554-AA0D-4D4A-AE1E-CA0101A2BC0E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0B94C-5C4C-4F4E-BFCD-8D5DF13CF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4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.lopezfranco2@ids.ac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700D48D-C9AA-4000-A912-29A4FEA98A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75138" y="394887"/>
            <a:ext cx="5720862" cy="606822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D83734D3-A3F6-3248-AF69-C762BAF0A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8604" y="1053042"/>
            <a:ext cx="4458424" cy="3068357"/>
          </a:xfrm>
        </p:spPr>
        <p:txBody>
          <a:bodyPr>
            <a:normAutofit/>
          </a:bodyPr>
          <a:lstStyle/>
          <a:p>
            <a:pPr algn="l"/>
            <a:r>
              <a:rPr lang="en-GB" sz="4200" b="1" dirty="0">
                <a:solidFill>
                  <a:srgbClr val="FFFFFF"/>
                </a:solidFill>
              </a:rPr>
              <a:t>Participatory accountability that leaves no one behind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B44E41CF-8AB2-3345-85A8-28F83A404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4009" y="4334954"/>
            <a:ext cx="4458424" cy="1512888"/>
          </a:xfrm>
        </p:spPr>
        <p:txBody>
          <a:bodyPr>
            <a:normAutofit/>
          </a:bodyPr>
          <a:lstStyle/>
          <a:p>
            <a:pPr algn="l"/>
            <a:r>
              <a:rPr lang="en-US" sz="2200" b="1" dirty="0">
                <a:solidFill>
                  <a:srgbClr val="FFFFFF"/>
                </a:solidFill>
              </a:rPr>
              <a:t>Erika Lopez Franco</a:t>
            </a:r>
          </a:p>
          <a:p>
            <a:pPr algn="l"/>
            <a:r>
              <a:rPr lang="en-GB" sz="2200" b="1" dirty="0">
                <a:solidFill>
                  <a:srgbClr val="FFFFFF"/>
                </a:solidFill>
              </a:rPr>
              <a:t>July 2019</a:t>
            </a:r>
            <a:r>
              <a:rPr lang="en-GB" sz="2200" b="1">
                <a:solidFill>
                  <a:srgbClr val="FFFFFF"/>
                </a:solidFill>
              </a:rPr>
              <a:t/>
            </a:r>
            <a:br>
              <a:rPr lang="en-GB" sz="2200" b="1">
                <a:solidFill>
                  <a:srgbClr val="FFFFFF"/>
                </a:solidFill>
              </a:rPr>
            </a:br>
            <a:r>
              <a:rPr lang="en-GB" sz="2200" b="1">
                <a:solidFill>
                  <a:srgbClr val="FFFFFF"/>
                </a:solidFill>
              </a:rPr>
              <a:t> </a:t>
            </a:r>
            <a:endParaRPr lang="en-US" sz="2200" dirty="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558E3C0-1F58-4E4B-8B21-83385BCB25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346" b="65516"/>
          <a:stretch/>
        </p:blipFill>
        <p:spPr>
          <a:xfrm>
            <a:off x="6739466" y="3629884"/>
            <a:ext cx="4403983" cy="1410141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805E69BC-D844-4AB5-9E35-ED458EE296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16200000">
            <a:off x="9184178" y="1874520"/>
            <a:ext cx="0" cy="310896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4312C673-8179-457E-AD2A-D1FAE4CC96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14009" y="4201833"/>
            <a:ext cx="3400425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3232" t="48002" b="5463"/>
          <a:stretch/>
        </p:blipFill>
        <p:spPr>
          <a:xfrm>
            <a:off x="6687116" y="1080329"/>
            <a:ext cx="5129746" cy="12515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BB6A82B-8ED1-473A-B099-B70CDCC3AE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637" r="57677" b="-1"/>
          <a:stretch/>
        </p:blipFill>
        <p:spPr>
          <a:xfrm>
            <a:off x="6525999" y="2095286"/>
            <a:ext cx="3544124" cy="12552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084B320-0B35-4853-98F8-299401F65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002" y="2331855"/>
            <a:ext cx="1602783" cy="5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78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B558F58E-93BA-44A3-BCDA-585AFF2E4F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0BFF3F-8BE6-41C2-AD9D-2763F072E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2671010"/>
            <a:ext cx="5440679" cy="335400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and the </a:t>
            </a:r>
            <a:r>
              <a:rPr lang="en-US" sz="6000" i="1" dirty="0" err="1">
                <a:solidFill>
                  <a:schemeClr val="bg1"/>
                </a:solidFill>
              </a:rPr>
              <a:t>Yihi</a:t>
            </a:r>
            <a:r>
              <a:rPr lang="en-US" sz="6000" i="1" dirty="0">
                <a:solidFill>
                  <a:schemeClr val="bg1"/>
                </a:solidFill>
              </a:rPr>
              <a:t> </a:t>
            </a:r>
            <a:r>
              <a:rPr lang="en-US" sz="6000" i="1" dirty="0" err="1">
                <a:solidFill>
                  <a:schemeClr val="bg1"/>
                </a:solidFill>
              </a:rPr>
              <a:t>Katseme</a:t>
            </a:r>
            <a:r>
              <a:rPr lang="en-US" sz="6000" i="1" dirty="0">
                <a:solidFill>
                  <a:schemeClr val="bg1"/>
                </a:solidFill>
              </a:rPr>
              <a:t> </a:t>
            </a:r>
            <a:r>
              <a:rPr lang="en-US" sz="6000" dirty="0">
                <a:solidFill>
                  <a:schemeClr val="bg1"/>
                </a:solidFill>
              </a:rPr>
              <a:t>(</a:t>
            </a:r>
            <a:r>
              <a:rPr lang="en-US" sz="6000" dirty="0" err="1">
                <a:solidFill>
                  <a:schemeClr val="bg1"/>
                </a:solidFill>
              </a:rPr>
              <a:t>i.e.brave</a:t>
            </a:r>
            <a:r>
              <a:rPr lang="en-US" sz="6000" dirty="0">
                <a:solidFill>
                  <a:schemeClr val="bg1"/>
                </a:solidFill>
              </a:rPr>
              <a:t> women of Ada, Ghana)</a:t>
            </a:r>
            <a:r>
              <a:rPr lang="en-US" sz="6000" dirty="0"/>
              <a:t/>
            </a:r>
            <a:br>
              <a:rPr lang="en-US" sz="6000" dirty="0"/>
            </a:br>
            <a:endParaRPr lang="en-US" sz="6000" i="1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BCD0BBC1-A7D4-445D-98AC-95A6A45D8E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55320" y="2316480"/>
            <a:ext cx="41148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xmlns="" id="{4623EEF2-71A4-453F-8F54-D2E5699363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1" r="38084" b="-1"/>
          <a:stretch/>
        </p:blipFill>
        <p:spPr>
          <a:xfrm>
            <a:off x="5326380" y="10"/>
            <a:ext cx="6865621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28D53-E7D6-49C6-9229-2C8910851670}"/>
              </a:ext>
            </a:extLst>
          </p:cNvPr>
          <p:cNvSpPr/>
          <p:nvPr/>
        </p:nvSpPr>
        <p:spPr>
          <a:xfrm>
            <a:off x="655320" y="946288"/>
            <a:ext cx="20046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Mary </a:t>
            </a:r>
            <a:endParaRPr lang="en-GB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076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A picture containing person, wall, indoor, table&#10;&#10;Description automatically generated">
            <a:extLst>
              <a:ext uri="{FF2B5EF4-FFF2-40B4-BE49-F238E27FC236}">
                <a16:creationId xmlns:a16="http://schemas.microsoft.com/office/drawing/2014/main" xmlns="" id="{AE838370-9A72-442D-8547-1DE7342AE3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50000"/>
          </a:blip>
          <a:srcRect t="25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F7C961-A2BB-4366-A061-18D55AAF5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Confidence-building</a:t>
            </a:r>
            <a:br>
              <a:rPr lang="en-US" sz="6000" dirty="0">
                <a:solidFill>
                  <a:srgbClr val="FFFFFF"/>
                </a:solidFill>
              </a:rPr>
            </a:br>
            <a:r>
              <a:rPr lang="en-US" dirty="0"/>
              <a:t>“</a:t>
            </a:r>
            <a:r>
              <a:rPr lang="en-CA" dirty="0"/>
              <a:t>I </a:t>
            </a:r>
            <a:r>
              <a:rPr lang="en-CA" dirty="0" err="1"/>
              <a:t>maasi</a:t>
            </a:r>
            <a:r>
              <a:rPr lang="en-CA" dirty="0"/>
              <a:t>” – I am sure in myself</a:t>
            </a:r>
            <a:r>
              <a:rPr lang="en-US" sz="6000" dirty="0">
                <a:solidFill>
                  <a:srgbClr val="FFFFFF"/>
                </a:solidFill>
              </a:rPr>
              <a:t/>
            </a:r>
            <a:br>
              <a:rPr lang="en-US" sz="6000" dirty="0">
                <a:solidFill>
                  <a:srgbClr val="FFFFFF"/>
                </a:solidFill>
              </a:rPr>
            </a:br>
            <a:r>
              <a:rPr lang="en-US" sz="6000" dirty="0">
                <a:solidFill>
                  <a:srgbClr val="FFFFFF"/>
                </a:solidFill>
              </a:rPr>
              <a:t>“</a:t>
            </a:r>
            <a:r>
              <a:rPr lang="en-CA" dirty="0" err="1"/>
              <a:t>Wamaasi</a:t>
            </a:r>
            <a:r>
              <a:rPr lang="en-CA" dirty="0"/>
              <a:t>” – We stand firm</a:t>
            </a:r>
            <a:endParaRPr lang="en-US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12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sitting at a picnic table&#10;&#10;Description automatically generated">
            <a:extLst>
              <a:ext uri="{FF2B5EF4-FFF2-40B4-BE49-F238E27FC236}">
                <a16:creationId xmlns:a16="http://schemas.microsoft.com/office/drawing/2014/main" xmlns="" id="{CC30296F-69E5-48AE-B960-CC802987B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</a:blip>
          <a:srcRect t="6713" b="1828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4F7C26-AFA0-4645-9E77-E0499C20D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1674155"/>
            <a:ext cx="9574530" cy="29005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Deepening understanding of context through local knowledge</a:t>
            </a:r>
            <a:br>
              <a:rPr lang="en-US" sz="6000" dirty="0">
                <a:solidFill>
                  <a:srgbClr val="FFFFFF"/>
                </a:solidFill>
              </a:rPr>
            </a:br>
            <a:r>
              <a:rPr lang="en-CA" sz="6000" dirty="0">
                <a:solidFill>
                  <a:srgbClr val="FFFFFF"/>
                </a:solidFill>
              </a:rPr>
              <a:t>W</a:t>
            </a:r>
            <a:r>
              <a:rPr lang="en-CA" dirty="0"/>
              <a:t>hat someone knows, someone else doesn’t know…So, we all know!</a:t>
            </a:r>
            <a:endParaRPr lang="en-US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814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ontent Placeholder 8" descr="A group of people standing around each other&#10;&#10;Description automatically generated">
            <a:extLst>
              <a:ext uri="{FF2B5EF4-FFF2-40B4-BE49-F238E27FC236}">
                <a16:creationId xmlns:a16="http://schemas.microsoft.com/office/drawing/2014/main" xmlns="" id="{8544F65A-0585-4C14-8DDE-0209D58278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3122" r="21287"/>
          <a:stretch/>
        </p:blipFill>
        <p:spPr>
          <a:xfrm>
            <a:off x="6185051" y="10"/>
            <a:ext cx="5997632" cy="6857990"/>
          </a:xfrm>
          <a:custGeom>
            <a:avLst/>
            <a:gdLst>
              <a:gd name="connsiteX0" fmla="*/ 0 w 5997632"/>
              <a:gd name="connsiteY0" fmla="*/ 0 h 6858000"/>
              <a:gd name="connsiteX1" fmla="*/ 5997632 w 5997632"/>
              <a:gd name="connsiteY1" fmla="*/ 0 h 6858000"/>
              <a:gd name="connsiteX2" fmla="*/ 5997632 w 5997632"/>
              <a:gd name="connsiteY2" fmla="*/ 6858000 h 6858000"/>
              <a:gd name="connsiteX3" fmla="*/ 3178693 w 59976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sp>
        <p:nvSpPr>
          <p:cNvPr id="50" name="Freeform: Shape 49">
            <a:extLst>
              <a:ext uri="{FF2B5EF4-FFF2-40B4-BE49-F238E27FC236}">
                <a16:creationId xmlns:a16="http://schemas.microsoft.com/office/drawing/2014/main" xmlns="" id="{37FEB674-D811-4FFE-A878-29D0C0ED1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5245D12B-D88E-45DF-8571-3A17FBC933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04"/>
                    </a14:imgEffect>
                  </a14:imgLayer>
                </a14:imgProps>
              </a:ext>
            </a:extLst>
          </a:blip>
          <a:srcRect t="547" r="-2" b="3581"/>
          <a:stretch/>
        </p:blipFill>
        <p:spPr>
          <a:xfrm>
            <a:off x="-1" y="10"/>
            <a:ext cx="9141744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561B09-1942-46D6-BC02-482B0C1A9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428" y="1835772"/>
            <a:ext cx="9695793" cy="282316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6000" dirty="0"/>
              <a:t>Direct engagement between citizens and authorities</a:t>
            </a:r>
            <a:br>
              <a:rPr lang="en-US" sz="6000" dirty="0"/>
            </a:br>
            <a:r>
              <a:rPr lang="en-US" dirty="0"/>
              <a:t>Dance, song, drama + Advocacy plan</a:t>
            </a:r>
          </a:p>
        </p:txBody>
      </p:sp>
    </p:spTree>
    <p:extLst>
      <p:ext uri="{BB962C8B-B14F-4D97-AF65-F5344CB8AC3E}">
        <p14:creationId xmlns:p14="http://schemas.microsoft.com/office/powerpoint/2010/main" val="2100781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wearing costumes&#10;&#10;Description automatically generated">
            <a:extLst>
              <a:ext uri="{FF2B5EF4-FFF2-40B4-BE49-F238E27FC236}">
                <a16:creationId xmlns:a16="http://schemas.microsoft.com/office/drawing/2014/main" xmlns="" id="{ED1EEFA2-B20E-4785-AA5F-150EECA11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</a:blip>
          <a:srcRect t="11904" b="1309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34FA7A-41EA-4983-BD86-B72A7A2DE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1122362"/>
            <a:ext cx="9748345" cy="37807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Multiple alliances and identifying champions</a:t>
            </a:r>
            <a:br>
              <a:rPr lang="en-US" sz="6000" dirty="0">
                <a:solidFill>
                  <a:srgbClr val="FFFFFF"/>
                </a:solidFill>
              </a:rPr>
            </a:br>
            <a:r>
              <a:rPr lang="en-CA" sz="6000" dirty="0">
                <a:solidFill>
                  <a:srgbClr val="FFFFFF"/>
                </a:solidFill>
              </a:rPr>
              <a:t>L</a:t>
            </a:r>
            <a:r>
              <a:rPr lang="en-CA" dirty="0"/>
              <a:t>eaves, sticks and stones to identify allies and powerholders</a:t>
            </a:r>
            <a:endParaRPr lang="en-US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40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A2374A0C-6D55-4442-B999-3684D0CB75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6F4D60-9553-44BD-AC26-0F4A1D61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1"/>
            <a:ext cx="9511862" cy="37964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Long-term engagement and trust</a:t>
            </a:r>
            <a:br>
              <a:rPr lang="en-US" sz="6000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Duty of care, assessing risk, meaningful partnership</a:t>
            </a:r>
            <a:endParaRPr lang="en-US" sz="4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8735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standing on a beach&#10;&#10;Description automatically generated">
            <a:extLst>
              <a:ext uri="{FF2B5EF4-FFF2-40B4-BE49-F238E27FC236}">
                <a16:creationId xmlns:a16="http://schemas.microsoft.com/office/drawing/2014/main" xmlns="" id="{62BBCF62-1597-4294-B38A-F256F16309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5313" b="968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DC4040-8553-40D1-81CF-A20F55AA1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894" y="1593437"/>
            <a:ext cx="9786211" cy="4634257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Confidence-building 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Deepening understanding of context w/</a:t>
            </a:r>
            <a:r>
              <a:rPr lang="en-US" sz="3200">
                <a:solidFill>
                  <a:srgbClr val="FFFFFF"/>
                </a:solidFill>
              </a:rPr>
              <a:t>local knowledge </a:t>
            </a:r>
            <a:r>
              <a:rPr lang="en-US" sz="3200" dirty="0">
                <a:solidFill>
                  <a:srgbClr val="FFFFFF"/>
                </a:solidFill>
              </a:rPr>
              <a:t/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>
                <a:solidFill>
                  <a:srgbClr val="FFFFFF"/>
                </a:solidFill>
              </a:rPr>
              <a:t>Exchanges </a:t>
            </a:r>
            <a:r>
              <a:rPr lang="en-US" sz="3200" dirty="0">
                <a:solidFill>
                  <a:srgbClr val="FFFFFF"/>
                </a:solidFill>
              </a:rPr>
              <a:t>between citizens and authorities and use of legal mechanisms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Developing alliances with multiple actors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Long term engagement and trust</a:t>
            </a:r>
            <a:r>
              <a:rPr lang="en-US" sz="2800" dirty="0">
                <a:solidFill>
                  <a:srgbClr val="FFFFFF"/>
                </a:solidFill>
              </a:rPr>
              <a:t/>
            </a:r>
            <a:br>
              <a:rPr lang="en-US" sz="2800" dirty="0">
                <a:solidFill>
                  <a:srgbClr val="FFFFFF"/>
                </a:solidFill>
              </a:rPr>
            </a:b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68E21FB-3681-4E19-9097-6658F219C24F}"/>
              </a:ext>
            </a:extLst>
          </p:cNvPr>
          <p:cNvSpPr/>
          <p:nvPr/>
        </p:nvSpPr>
        <p:spPr>
          <a:xfrm flipH="1">
            <a:off x="9228083" y="6207098"/>
            <a:ext cx="29639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Twitter: @</a:t>
            </a:r>
            <a:r>
              <a:rPr lang="en-CA" sz="2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EriLop</a:t>
            </a:r>
            <a:endParaRPr lang="en-CA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90688C-7619-439F-85FF-2300234D7B31}"/>
              </a:ext>
            </a:extLst>
          </p:cNvPr>
          <p:cNvSpPr/>
          <p:nvPr/>
        </p:nvSpPr>
        <p:spPr>
          <a:xfrm flipH="1">
            <a:off x="168175" y="6177825"/>
            <a:ext cx="62641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Contact: </a:t>
            </a:r>
            <a:r>
              <a:rPr lang="en-CA" sz="2800" dirty="0">
                <a:latin typeface="Calibri" panose="020F0502020204030204" pitchFamily="34" charset="0"/>
                <a:cs typeface="Times New Roman" panose="02020603050405020304" pitchFamily="18" charset="0"/>
                <a:hlinkClick r:id="rId4"/>
              </a:rPr>
              <a:t>E.lopezfranco2@ids.ac.uk</a:t>
            </a:r>
            <a:endParaRPr lang="en-CA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773FDD-051C-40DC-BC1F-DF2F97E51794}"/>
              </a:ext>
            </a:extLst>
          </p:cNvPr>
          <p:cNvSpPr txBox="1"/>
          <p:nvPr/>
        </p:nvSpPr>
        <p:spPr>
          <a:xfrm>
            <a:off x="754379" y="269998"/>
            <a:ext cx="97862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Elements of participatory accountability that leaves no one behind</a:t>
            </a:r>
          </a:p>
        </p:txBody>
      </p:sp>
    </p:spTree>
    <p:extLst>
      <p:ext uri="{BB962C8B-B14F-4D97-AF65-F5344CB8AC3E}">
        <p14:creationId xmlns:p14="http://schemas.microsoft.com/office/powerpoint/2010/main" val="3526603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88</Words>
  <Application>Microsoft Office PowerPoint</Application>
  <PresentationFormat>Widescreen</PresentationFormat>
  <Paragraphs>23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Participatory accountability that leaves no one behind</vt:lpstr>
      <vt:lpstr>and the Yihi Katseme (i.e.brave women of Ada, Ghana) </vt:lpstr>
      <vt:lpstr>Confidence-building “I maasi” – I am sure in myself “Wamaasi” – We stand firm</vt:lpstr>
      <vt:lpstr>Deepening understanding of context through local knowledge What someone knows, someone else doesn’t know…So, we all know!</vt:lpstr>
      <vt:lpstr>Direct engagement between citizens and authorities Dance, song, drama + Advocacy plan</vt:lpstr>
      <vt:lpstr>Multiple alliances and identifying champions Leaves, sticks and stones to identify allies and powerholders</vt:lpstr>
      <vt:lpstr>Long-term engagement and trust Duty of care, assessing risk, meaningful partnership</vt:lpstr>
      <vt:lpstr>Confidence-building  Deepening understanding of context w/local knowledge  Exchanges between citizens and authorities and use of legal mechanisms Developing alliances with multiple actors Long term engagement and trust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Participatory accountability that leaves no one behind</dc:title>
  <dc:creator>Erika Lopez Franco</dc:creator>
  <cp:lastModifiedBy>momo</cp:lastModifiedBy>
  <cp:revision>1</cp:revision>
  <dcterms:created xsi:type="dcterms:W3CDTF">2019-07-10T19:36:48Z</dcterms:created>
  <dcterms:modified xsi:type="dcterms:W3CDTF">2019-07-11T13:34:27Z</dcterms:modified>
</cp:coreProperties>
</file>