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Montserrat" panose="020B0604020202020204" charset="0"/>
      <p:regular r:id="rId7"/>
      <p:bold r:id="rId8"/>
    </p:embeddedFont>
    <p:embeddedFont>
      <p:font typeface="Oswald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ileron Thin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2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38B6FF">
              <a:alpha val="4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694226" y="8375879"/>
            <a:ext cx="14899548" cy="34123"/>
          </a:xfrm>
          <a:prstGeom prst="rect">
            <a:avLst/>
          </a:prstGeom>
          <a:solidFill>
            <a:srgbClr val="38B6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361" t="6743" r="858" b="1800"/>
          <a:stretch>
            <a:fillRect/>
          </a:stretch>
        </p:blipFill>
        <p:spPr>
          <a:xfrm>
            <a:off x="2690443" y="232509"/>
            <a:ext cx="10440865" cy="65063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90443" y="7305245"/>
            <a:ext cx="13223399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b="0" i="0" spc="168">
                <a:solidFill>
                  <a:srgbClr val="38B6FF"/>
                </a:solidFill>
                <a:latin typeface="Oswald"/>
              </a:rPr>
              <a:t>THE HIDDEN DIMENSIONS OF POVERTY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34172" y="524012"/>
            <a:ext cx="4953828" cy="190722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906482" y="8642628"/>
            <a:ext cx="8427690" cy="1941218"/>
            <a:chOff x="0" y="0"/>
            <a:chExt cx="11236920" cy="2588291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11236920" cy="626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38B6FF"/>
                  </a:solidFill>
                  <a:latin typeface="Montserrat"/>
                </a:rPr>
                <a:t>A PARTICIPATORY RESEARCH FROM BOLIVIA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71879"/>
              <a:ext cx="11236920" cy="1147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8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275236"/>
              <a:ext cx="11236920" cy="313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8954" y="180975"/>
            <a:ext cx="1476029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b="0" i="0" spc="224">
                <a:solidFill>
                  <a:srgbClr val="38B6FF"/>
                </a:solidFill>
                <a:latin typeface="Oswald"/>
              </a:rPr>
              <a:t>THE CONDITIONS FOR PARTICIPATION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38B6FF">
              <a:alpha val="4980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763851" y="1500553"/>
            <a:ext cx="6400389" cy="3623932"/>
            <a:chOff x="0" y="0"/>
            <a:chExt cx="8533852" cy="4831910"/>
          </a:xfrm>
        </p:grpSpPr>
        <p:sp>
          <p:nvSpPr>
            <p:cNvPr id="5" name="TextBox 5"/>
            <p:cNvSpPr txBox="1"/>
            <p:nvPr/>
          </p:nvSpPr>
          <p:spPr>
            <a:xfrm>
              <a:off x="0" y="-85725"/>
              <a:ext cx="7437348" cy="876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47"/>
                </a:lnSpc>
              </a:pPr>
              <a:r>
                <a:rPr lang="en-US" sz="3890" spc="326">
                  <a:solidFill>
                    <a:srgbClr val="000000"/>
                  </a:solidFill>
                  <a:latin typeface="Aileron Thin"/>
                </a:rPr>
                <a:t>1.Prepare and Train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43496"/>
              <a:ext cx="8533852" cy="876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45"/>
                </a:lnSpc>
                <a:spcBef>
                  <a:spcPct val="0"/>
                </a:spcBef>
              </a:pPr>
              <a:r>
                <a:rPr lang="en-US" sz="3890" spc="326">
                  <a:solidFill>
                    <a:srgbClr val="000000"/>
                  </a:solidFill>
                  <a:latin typeface="Aileron Thin"/>
                </a:rPr>
                <a:t>2.Work in peer groups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74499"/>
              <a:ext cx="6417638" cy="876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45"/>
                </a:lnSpc>
                <a:spcBef>
                  <a:spcPct val="0"/>
                </a:spcBef>
              </a:pPr>
              <a:r>
                <a:rPr lang="en-US" sz="3890" spc="326">
                  <a:solidFill>
                    <a:srgbClr val="000000"/>
                  </a:solidFill>
                  <a:latin typeface="Aileron Thin"/>
                </a:rPr>
                <a:t>3.Role of facilitators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954697"/>
              <a:ext cx="2554263" cy="876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45"/>
                </a:lnSpc>
                <a:spcBef>
                  <a:spcPct val="0"/>
                </a:spcBef>
              </a:pPr>
              <a:r>
                <a:rPr lang="en-US" sz="3890" spc="326">
                  <a:solidFill>
                    <a:srgbClr val="000000"/>
                  </a:solidFill>
                  <a:latin typeface="Aileron Thin"/>
                </a:rPr>
                <a:t>4.Time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955694"/>
              <a:ext cx="5493689" cy="876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45"/>
                </a:lnSpc>
                <a:spcBef>
                  <a:spcPct val="0"/>
                </a:spcBef>
              </a:pPr>
              <a:r>
                <a:rPr lang="en-US" sz="3890" spc="326">
                  <a:solidFill>
                    <a:srgbClr val="000000"/>
                  </a:solidFill>
                  <a:latin typeface="Aileron Thin"/>
                </a:rPr>
                <a:t>5.Remuneration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t="2643" r="407" b="7643"/>
          <a:stretch>
            <a:fillRect/>
          </a:stretch>
        </p:blipFill>
        <p:spPr>
          <a:xfrm>
            <a:off x="10786917" y="1582615"/>
            <a:ext cx="6446006" cy="38686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r="4933" b="10135"/>
          <a:stretch>
            <a:fillRect/>
          </a:stretch>
        </p:blipFill>
        <p:spPr>
          <a:xfrm>
            <a:off x="1763851" y="5454446"/>
            <a:ext cx="6847061" cy="4312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86917" y="5454446"/>
            <a:ext cx="6472383" cy="4312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5468" y="1009685"/>
            <a:ext cx="1476029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b="0" i="0" spc="224">
                <a:solidFill>
                  <a:srgbClr val="38B6FF"/>
                </a:solidFill>
                <a:latin typeface="Oswald"/>
              </a:rPr>
              <a:t>DISEMPOWERMENT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38B6FF">
              <a:alpha val="49803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62943" y="1009685"/>
            <a:ext cx="6902824" cy="8229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05468" y="3544096"/>
            <a:ext cx="7105422" cy="320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40"/>
              </a:lnSpc>
            </a:pPr>
            <a:r>
              <a:rPr lang="en-US" sz="5797" b="1" spc="486">
                <a:solidFill>
                  <a:srgbClr val="000000"/>
                </a:solidFill>
                <a:latin typeface="Aileron Thin"/>
              </a:rPr>
              <a:t>"Poverty is not having freedom</a:t>
            </a:r>
            <a:r>
              <a:rPr lang="en-US" sz="5797" b="0" spc="486">
                <a:solidFill>
                  <a:srgbClr val="000000"/>
                </a:solidFill>
                <a:latin typeface="Aileron Thin"/>
              </a:rPr>
              <a:t>" </a:t>
            </a:r>
          </a:p>
          <a:p>
            <a:pPr algn="l">
              <a:lnSpc>
                <a:spcPts val="3848"/>
              </a:lnSpc>
            </a:pPr>
            <a:endParaRPr lang="en-US" sz="5797" b="0" spc="486">
              <a:solidFill>
                <a:srgbClr val="000000"/>
              </a:solidFill>
              <a:latin typeface="Aileron Thin"/>
            </a:endParaRPr>
          </a:p>
          <a:p>
            <a:pPr algn="l">
              <a:lnSpc>
                <a:spcPts val="3848"/>
              </a:lnSpc>
            </a:pPr>
            <a:r>
              <a:rPr lang="en-US" sz="3261" b="0" spc="273">
                <a:solidFill>
                  <a:srgbClr val="000000"/>
                </a:solidFill>
                <a:latin typeface="Aileron Thin"/>
              </a:rPr>
              <a:t>Person with direct experience of poverty, Bolivia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15662" y="500062"/>
            <a:ext cx="14760298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b="0" i="0" spc="224">
                <a:solidFill>
                  <a:srgbClr val="38B6FF"/>
                </a:solidFill>
                <a:latin typeface="Oswald"/>
              </a:rPr>
              <a:t>INDIVIDUAL TRANSFORMATIONS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38B6FF">
              <a:alpha val="49803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0156" r="11125"/>
          <a:stretch>
            <a:fillRect/>
          </a:stretch>
        </p:blipFill>
        <p:spPr>
          <a:xfrm>
            <a:off x="11810918" y="5124485"/>
            <a:ext cx="6081243" cy="40958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13973" b="6957"/>
          <a:stretch>
            <a:fillRect/>
          </a:stretch>
        </p:blipFill>
        <p:spPr>
          <a:xfrm>
            <a:off x="6523989" y="5658002"/>
            <a:ext cx="4943644" cy="35623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10918" y="500062"/>
            <a:ext cx="6081243" cy="40440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6114" r="3463" b="15403"/>
          <a:stretch>
            <a:fillRect/>
          </a:stretch>
        </p:blipFill>
        <p:spPr>
          <a:xfrm>
            <a:off x="1615662" y="5658002"/>
            <a:ext cx="5715000" cy="356230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615662" y="1878177"/>
            <a:ext cx="10450574" cy="3119799"/>
            <a:chOff x="0" y="0"/>
            <a:chExt cx="13934099" cy="4159732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7886391" cy="779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4"/>
                </a:lnSpc>
                <a:spcBef>
                  <a:spcPct val="0"/>
                </a:spcBef>
              </a:pPr>
              <a:r>
                <a:rPr lang="en-US" sz="3460" spc="290">
                  <a:solidFill>
                    <a:srgbClr val="000000"/>
                  </a:solidFill>
                  <a:latin typeface="Aileron Thin"/>
                </a:rPr>
                <a:t>1.Get rid of the fear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44779"/>
              <a:ext cx="10612529" cy="788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6"/>
                </a:lnSpc>
                <a:spcBef>
                  <a:spcPct val="0"/>
                </a:spcBef>
              </a:pPr>
              <a:r>
                <a:rPr lang="en-US" sz="3504" spc="294">
                  <a:solidFill>
                    <a:srgbClr val="000000"/>
                  </a:solidFill>
                  <a:latin typeface="Aileron Thin"/>
                </a:rPr>
                <a:t>2.Grasp the meaning of what I read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444259"/>
              <a:ext cx="11034609" cy="785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51"/>
                </a:lnSpc>
                <a:spcBef>
                  <a:spcPct val="0"/>
                </a:spcBef>
              </a:pPr>
              <a:r>
                <a:rPr lang="en-US" sz="3536" spc="297">
                  <a:solidFill>
                    <a:srgbClr val="000000"/>
                  </a:solidFill>
                  <a:latin typeface="Aileron Thin"/>
                </a:rPr>
                <a:t>4.Transformation within my family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76091"/>
              <a:ext cx="13293798" cy="742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53"/>
                </a:lnSpc>
                <a:spcBef>
                  <a:spcPct val="0"/>
                </a:spcBef>
              </a:pPr>
              <a:r>
                <a:rPr lang="en-US" sz="3323" spc="279">
                  <a:solidFill>
                    <a:srgbClr val="000000"/>
                  </a:solidFill>
                  <a:latin typeface="Aileron Thin"/>
                </a:rPr>
                <a:t>3. Organizing myself better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371984"/>
              <a:ext cx="13934099" cy="78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2"/>
                </a:lnSpc>
                <a:spcBef>
                  <a:spcPct val="0"/>
                </a:spcBef>
              </a:pPr>
              <a:r>
                <a:rPr lang="en-US" sz="3501" spc="294">
                  <a:solidFill>
                    <a:srgbClr val="000000"/>
                  </a:solidFill>
                  <a:latin typeface="Aileron Thin"/>
                </a:rPr>
                <a:t>5.Transformation within the team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15662" y="500062"/>
            <a:ext cx="14760298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b="0" i="0" spc="224">
                <a:solidFill>
                  <a:srgbClr val="38B6FF"/>
                </a:solidFill>
                <a:latin typeface="Oswald"/>
              </a:rPr>
              <a:t>CONCLUSION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38B6FF">
              <a:alpha val="49803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34292" y="7493941"/>
            <a:ext cx="4953828" cy="190722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51032" y="2569780"/>
            <a:ext cx="16570421" cy="409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00"/>
              </a:lnSpc>
              <a:buFont typeface="Arial"/>
              <a:buChar char="•"/>
            </a:pPr>
            <a:r>
              <a:rPr lang="en-US" sz="3500" spc="70">
                <a:solidFill>
                  <a:srgbClr val="222222"/>
                </a:solidFill>
                <a:latin typeface="Aileron Thin"/>
              </a:rPr>
              <a:t>- We need the three sources of knowledge to generate a complete picture.</a:t>
            </a:r>
          </a:p>
          <a:p>
            <a:pPr marL="0" lvl="0" indent="0">
              <a:lnSpc>
                <a:spcPts val="4900"/>
              </a:lnSpc>
              <a:buFont typeface="Arial"/>
              <a:buChar char="•"/>
            </a:pPr>
            <a:endParaRPr lang="en-US" sz="3500" spc="70">
              <a:solidFill>
                <a:srgbClr val="222222"/>
              </a:solidFill>
              <a:latin typeface="Aileron Thin"/>
            </a:endParaRPr>
          </a:p>
          <a:p>
            <a:pPr>
              <a:lnSpc>
                <a:spcPts val="4900"/>
              </a:lnSpc>
            </a:pPr>
            <a:r>
              <a:rPr lang="en-US" sz="3500" spc="70">
                <a:solidFill>
                  <a:srgbClr val="222222"/>
                </a:solidFill>
                <a:latin typeface="Aileron Thin"/>
              </a:rPr>
              <a:t>-This requires investment to create the conditions where all can engage as equals. </a:t>
            </a:r>
          </a:p>
          <a:p>
            <a:pPr>
              <a:lnSpc>
                <a:spcPts val="4900"/>
              </a:lnSpc>
            </a:pPr>
            <a:endParaRPr lang="en-US" sz="3500" spc="70">
              <a:solidFill>
                <a:srgbClr val="222222"/>
              </a:solidFill>
              <a:latin typeface="Aileron Thin"/>
            </a:endParaRPr>
          </a:p>
          <a:p>
            <a:pPr>
              <a:lnSpc>
                <a:spcPts val="4900"/>
              </a:lnSpc>
            </a:pPr>
            <a:r>
              <a:rPr lang="en-US" sz="3500" spc="70">
                <a:solidFill>
                  <a:srgbClr val="222222"/>
                </a:solidFill>
                <a:latin typeface="Aileron Thin"/>
              </a:rPr>
              <a:t>- For example, developing training wokshops involving people with direct experience of poverty, academics and practitioners.</a:t>
            </a:r>
          </a:p>
          <a:p>
            <a:pPr>
              <a:lnSpc>
                <a:spcPts val="2940"/>
              </a:lnSpc>
            </a:pPr>
            <a:endParaRPr lang="en-US" sz="3500" spc="70">
              <a:solidFill>
                <a:srgbClr val="222222"/>
              </a:solidFill>
              <a:latin typeface="Aileron Th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Montserrat</vt:lpstr>
      <vt:lpstr>Oswald</vt:lpstr>
      <vt:lpstr>Calibri</vt:lpstr>
      <vt:lpstr>Aileron Thin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Hidden Dimensions of Poverty -</dc:title>
  <dc:creator>momo</dc:creator>
  <cp:lastModifiedBy>momo</cp:lastModifiedBy>
  <cp:revision>2</cp:revision>
  <dcterms:created xsi:type="dcterms:W3CDTF">2006-08-16T00:00:00Z</dcterms:created>
  <dcterms:modified xsi:type="dcterms:W3CDTF">2019-07-25T20:08:26Z</dcterms:modified>
  <dc:identifier>DADfR4SgLFk</dc:identifier>
</cp:coreProperties>
</file>