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5"/>
  </p:notesMasterIdLst>
  <p:sldIdLst>
    <p:sldId id="288" r:id="rId2"/>
    <p:sldId id="290" r:id="rId3"/>
    <p:sldId id="28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441"/>
    <a:srgbClr val="F7B843"/>
    <a:srgbClr val="142F46"/>
    <a:srgbClr val="1026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33"/>
    <p:restoredTop sz="75166" autoAdjust="0"/>
  </p:normalViewPr>
  <p:slideViewPr>
    <p:cSldViewPr snapToGrid="0" snapToObjects="1">
      <p:cViewPr varScale="1">
        <p:scale>
          <a:sx n="97" d="100"/>
          <a:sy n="97" d="100"/>
        </p:scale>
        <p:origin x="280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A6B121-B294-9A46-969C-F74915C6875B}" type="datetimeFigureOut">
              <a:rPr kumimoji="1" lang="zh-CN" altLang="en-US" smtClean="0"/>
              <a:t>2019/7/11</a:t>
            </a:fld>
            <a:endParaRPr kumimoji="1"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DF2BEB-9CB8-7542-948C-F4B11345CAE6}" type="slidenum">
              <a:rPr kumimoji="1" lang="zh-CN" altLang="en-US" smtClean="0"/>
              <a:t>‹#›</a:t>
            </a:fld>
            <a:endParaRPr kumimoji="1" lang="zh-CN" altLang="en-US"/>
          </a:p>
        </p:txBody>
      </p:sp>
    </p:spTree>
    <p:extLst>
      <p:ext uri="{BB962C8B-B14F-4D97-AF65-F5344CB8AC3E}">
        <p14:creationId xmlns:p14="http://schemas.microsoft.com/office/powerpoint/2010/main" val="610642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kern="1200" dirty="0">
                <a:solidFill>
                  <a:schemeClr val="tx1"/>
                </a:solidFill>
                <a:effectLst/>
                <a:latin typeface="+mn-lt"/>
                <a:ea typeface="+mn-ea"/>
                <a:cs typeface="+mn-cs"/>
              </a:rPr>
              <a:t>Status of education and energy and progress towards achieving the SDGs </a:t>
            </a:r>
            <a:endParaRPr lang="en-US" altLang="zh-CN" dirty="0"/>
          </a:p>
          <a:p>
            <a:r>
              <a:rPr lang="en-US" altLang="zh-CN" sz="1200" kern="1200" dirty="0">
                <a:solidFill>
                  <a:schemeClr val="tx1"/>
                </a:solidFill>
                <a:effectLst/>
                <a:latin typeface="+mn-lt"/>
                <a:ea typeface="+mn-ea"/>
                <a:cs typeface="+mn-cs"/>
              </a:rPr>
              <a:t>• Globally over 291 million children go to primary schools without any electricity, 188 million in sub - Saharan Africa, South Asia and Latin America. </a:t>
            </a:r>
            <a:endParaRPr lang="en-US" altLang="zh-CN" dirty="0"/>
          </a:p>
          <a:p>
            <a:r>
              <a:rPr lang="en-US" altLang="zh-CN" sz="1200" kern="1200" dirty="0">
                <a:solidFill>
                  <a:schemeClr val="tx1"/>
                </a:solidFill>
                <a:effectLst/>
                <a:latin typeface="+mn-lt"/>
                <a:ea typeface="+mn-ea"/>
                <a:cs typeface="+mn-cs"/>
              </a:rPr>
              <a:t>• Educational facilities require energy for lighting, cooking, heating, cooling, water delivery and purification, as well as information and communication technology (ICT), including for disaster and medical emergencies. Efforts towards achieving the SDG 7 target of universal access to affordable, reliable, modern energy services also contribute to the sustainable development goal of ensuring inclusive and quality education for all (SDG 4) </a:t>
            </a:r>
            <a:endParaRPr lang="en-US" altLang="zh-CN" dirty="0"/>
          </a:p>
          <a:p>
            <a:r>
              <a:rPr lang="en-US" altLang="zh-CN" sz="1200" kern="1200" dirty="0">
                <a:solidFill>
                  <a:schemeClr val="tx1"/>
                </a:solidFill>
                <a:effectLst/>
                <a:latin typeface="+mn-lt"/>
                <a:ea typeface="+mn-ea"/>
                <a:cs typeface="+mn-cs"/>
              </a:rPr>
              <a:t>• About 57 million children still do not go to school, half of them in sub - Saharan Africa. Although education levels have increase d over the years, globally about 103 million young people still lack basic literacy skills, almost 60 % of them female (UN, 2017) and youth literacy levels tend to be lower in countries with electrification rates below 80%. </a:t>
            </a:r>
            <a:endParaRPr lang="en-US" altLang="zh-CN" dirty="0"/>
          </a:p>
          <a:p>
            <a:r>
              <a:rPr lang="en-US" altLang="zh-CN" sz="1200" kern="1200" dirty="0">
                <a:solidFill>
                  <a:schemeClr val="tx1"/>
                </a:solidFill>
                <a:effectLst/>
                <a:latin typeface="+mn-lt"/>
                <a:ea typeface="+mn-ea"/>
                <a:cs typeface="+mn-cs"/>
              </a:rPr>
              <a:t>• School attendance and performance levels have been shown to increase with increased electrification rates – especially for lighting , and equipment (including ICT). Electrification allows schools to stay open for a better learning environment, extended operating hours of study, and teach </a:t>
            </a:r>
            <a:r>
              <a:rPr lang="en-US" altLang="zh-CN" sz="1200" kern="1200" dirty="0" err="1">
                <a:solidFill>
                  <a:schemeClr val="tx1"/>
                </a:solidFill>
                <a:effectLst/>
                <a:latin typeface="+mn-lt"/>
                <a:ea typeface="+mn-ea"/>
                <a:cs typeface="+mn-cs"/>
              </a:rPr>
              <a:t>er</a:t>
            </a:r>
            <a:r>
              <a:rPr lang="en-US" altLang="zh-CN" sz="1200" kern="1200" dirty="0">
                <a:solidFill>
                  <a:schemeClr val="tx1"/>
                </a:solidFill>
                <a:effectLst/>
                <a:latin typeface="+mn-lt"/>
                <a:ea typeface="+mn-ea"/>
                <a:cs typeface="+mn-cs"/>
              </a:rPr>
              <a:t> preparation and training after hours. </a:t>
            </a:r>
            <a:endParaRPr lang="en-US" altLang="zh-CN" dirty="0"/>
          </a:p>
          <a:p>
            <a:r>
              <a:rPr lang="en-US" altLang="zh-CN" sz="1200" kern="1200" dirty="0">
                <a:solidFill>
                  <a:schemeClr val="tx1"/>
                </a:solidFill>
                <a:effectLst/>
                <a:latin typeface="+mn-lt"/>
                <a:ea typeface="+mn-ea"/>
                <a:cs typeface="+mn-cs"/>
              </a:rPr>
              <a:t>• Schools with better access to sustainable energy can also be used as a place for addressing other community services, such as clean water, hygienic sanitation, health and emergency services. </a:t>
            </a:r>
            <a:endParaRPr lang="en-US" altLang="zh-CN" dirty="0"/>
          </a:p>
          <a:p>
            <a:r>
              <a:rPr lang="en-US" altLang="zh-CN" sz="1200" kern="1200" dirty="0">
                <a:solidFill>
                  <a:schemeClr val="tx1"/>
                </a:solidFill>
                <a:effectLst/>
                <a:latin typeface="+mn-lt"/>
                <a:ea typeface="+mn-ea"/>
                <a:cs typeface="+mn-cs"/>
              </a:rPr>
              <a:t>• Efforts to electrify </a:t>
            </a:r>
            <a:r>
              <a:rPr lang="en-US" altLang="zh-CN" sz="1200" kern="1200" dirty="0" err="1">
                <a:solidFill>
                  <a:schemeClr val="tx1"/>
                </a:solidFill>
                <a:effectLst/>
                <a:latin typeface="+mn-lt"/>
                <a:ea typeface="+mn-ea"/>
                <a:cs typeface="+mn-cs"/>
              </a:rPr>
              <a:t>sc</a:t>
            </a:r>
            <a:r>
              <a:rPr lang="en-US" altLang="zh-CN" sz="1200" kern="1200" dirty="0">
                <a:solidFill>
                  <a:schemeClr val="tx1"/>
                </a:solidFill>
                <a:effectLst/>
                <a:latin typeface="+mn-lt"/>
                <a:ea typeface="+mn-ea"/>
                <a:cs typeface="+mn-cs"/>
              </a:rPr>
              <a:t> </a:t>
            </a:r>
            <a:r>
              <a:rPr lang="en-US" altLang="zh-CN" sz="1200" kern="1200" dirty="0" err="1">
                <a:solidFill>
                  <a:schemeClr val="tx1"/>
                </a:solidFill>
                <a:effectLst/>
                <a:latin typeface="+mn-lt"/>
                <a:ea typeface="+mn-ea"/>
                <a:cs typeface="+mn-cs"/>
              </a:rPr>
              <a:t>hools</a:t>
            </a:r>
            <a:r>
              <a:rPr lang="en-US" altLang="zh-CN" sz="1200" kern="1200" dirty="0">
                <a:solidFill>
                  <a:schemeClr val="tx1"/>
                </a:solidFill>
                <a:effectLst/>
                <a:latin typeface="+mn-lt"/>
                <a:ea typeface="+mn-ea"/>
                <a:cs typeface="+mn-cs"/>
              </a:rPr>
              <a:t> have lagged behind, leaving millions of children without access to electricity – more prominent </a:t>
            </a:r>
            <a:r>
              <a:rPr lang="en-US" altLang="zh-CN" sz="1200" kern="1200" dirty="0" err="1">
                <a:solidFill>
                  <a:schemeClr val="tx1"/>
                </a:solidFill>
                <a:effectLst/>
                <a:latin typeface="+mn-lt"/>
                <a:ea typeface="+mn-ea"/>
                <a:cs typeface="+mn-cs"/>
              </a:rPr>
              <a:t>ly</a:t>
            </a:r>
            <a:r>
              <a:rPr lang="en-US" altLang="zh-CN" sz="1200" kern="1200" dirty="0">
                <a:solidFill>
                  <a:schemeClr val="tx1"/>
                </a:solidFill>
                <a:effectLst/>
                <a:latin typeface="+mn-lt"/>
                <a:ea typeface="+mn-ea"/>
                <a:cs typeface="+mn-cs"/>
              </a:rPr>
              <a:t> in disadvantaged and rural communities. </a:t>
            </a:r>
            <a:endParaRPr lang="en-US" altLang="zh-CN" dirty="0"/>
          </a:p>
          <a:p>
            <a:endParaRPr kumimoji="1" lang="zh-CN" altLang="en-US" dirty="0"/>
          </a:p>
        </p:txBody>
      </p:sp>
      <p:sp>
        <p:nvSpPr>
          <p:cNvPr id="4" name="幻灯片编号占位符 3"/>
          <p:cNvSpPr>
            <a:spLocks noGrp="1"/>
          </p:cNvSpPr>
          <p:nvPr>
            <p:ph type="sldNum" sz="quarter" idx="10"/>
          </p:nvPr>
        </p:nvSpPr>
        <p:spPr/>
        <p:txBody>
          <a:bodyPr/>
          <a:lstStyle/>
          <a:p>
            <a:fld id="{20DF2BEB-9CB8-7542-948C-F4B11345CAE6}" type="slidenum">
              <a:rPr kumimoji="1" lang="zh-CN" altLang="en-US" smtClean="0"/>
              <a:t>1</a:t>
            </a:fld>
            <a:endParaRPr kumimoji="1" lang="zh-CN" altLang="en-US"/>
          </a:p>
        </p:txBody>
      </p:sp>
    </p:spTree>
    <p:extLst>
      <p:ext uri="{BB962C8B-B14F-4D97-AF65-F5344CB8AC3E}">
        <p14:creationId xmlns:p14="http://schemas.microsoft.com/office/powerpoint/2010/main" val="330246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20DF2BEB-9CB8-7542-948C-F4B11345CAE6}" type="slidenum">
              <a:rPr kumimoji="1" lang="zh-CN" altLang="en-US" smtClean="0"/>
              <a:t>2</a:t>
            </a:fld>
            <a:endParaRPr kumimoji="1" lang="zh-CN" altLang="en-US"/>
          </a:p>
        </p:txBody>
      </p:sp>
    </p:spTree>
    <p:extLst>
      <p:ext uri="{BB962C8B-B14F-4D97-AF65-F5344CB8AC3E}">
        <p14:creationId xmlns:p14="http://schemas.microsoft.com/office/powerpoint/2010/main" val="140437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kern="1200" dirty="0">
                <a:solidFill>
                  <a:schemeClr val="tx1"/>
                </a:solidFill>
                <a:effectLst/>
                <a:latin typeface="+mn-lt"/>
                <a:ea typeface="+mn-ea"/>
                <a:cs typeface="+mn-cs"/>
              </a:rPr>
              <a:t>Priority actions </a:t>
            </a:r>
            <a:endParaRPr lang="en-US" altLang="zh-CN" dirty="0"/>
          </a:p>
          <a:p>
            <a:r>
              <a:rPr lang="en-US" altLang="zh-CN" sz="1200" kern="1200" dirty="0">
                <a:solidFill>
                  <a:schemeClr val="tx1"/>
                </a:solidFill>
                <a:effectLst/>
                <a:latin typeface="+mn-lt"/>
                <a:ea typeface="+mn-ea"/>
                <a:cs typeface="+mn-cs"/>
              </a:rPr>
              <a:t>• Strengthen decision making processes by improvement</a:t>
            </a:r>
            <a:r>
              <a:rPr lang="en-US" altLang="zh-CN" sz="1200" kern="1200" baseline="0" dirty="0">
                <a:solidFill>
                  <a:schemeClr val="tx1"/>
                </a:solidFill>
                <a:effectLst/>
                <a:latin typeface="+mn-lt"/>
                <a:ea typeface="+mn-ea"/>
                <a:cs typeface="+mn-cs"/>
              </a:rPr>
              <a:t>s to gather</a:t>
            </a:r>
            <a:r>
              <a:rPr lang="en-US" altLang="zh-CN" sz="1200" kern="1200" dirty="0">
                <a:solidFill>
                  <a:schemeClr val="tx1"/>
                </a:solidFill>
                <a:effectLst/>
                <a:latin typeface="+mn-lt"/>
                <a:ea typeface="+mn-ea"/>
                <a:cs typeface="+mn-cs"/>
              </a:rPr>
              <a:t> quantitative and qualitative data and information on access to energy in educational facilities</a:t>
            </a:r>
            <a:endParaRPr lang="en-US" altLang="zh-CN" dirty="0"/>
          </a:p>
          <a:p>
            <a:r>
              <a:rPr lang="en-US" altLang="zh-CN" sz="1200" kern="1200" dirty="0">
                <a:solidFill>
                  <a:schemeClr val="tx1"/>
                </a:solidFill>
                <a:effectLst/>
                <a:latin typeface="+mn-lt"/>
                <a:ea typeface="+mn-ea"/>
                <a:cs typeface="+mn-cs"/>
              </a:rPr>
              <a:t>• Adopt enabling policies that </a:t>
            </a:r>
            <a:r>
              <a:rPr lang="en-US" altLang="zh-CN" sz="1200" kern="1200" dirty="0" err="1">
                <a:solidFill>
                  <a:schemeClr val="tx1"/>
                </a:solidFill>
                <a:effectLst/>
                <a:latin typeface="+mn-lt"/>
                <a:ea typeface="+mn-ea"/>
                <a:cs typeface="+mn-cs"/>
              </a:rPr>
              <a:t>incentivise</a:t>
            </a:r>
            <a:r>
              <a:rPr lang="en-US" altLang="zh-CN" sz="1200" kern="1200" dirty="0">
                <a:solidFill>
                  <a:schemeClr val="tx1"/>
                </a:solidFill>
                <a:effectLst/>
                <a:latin typeface="+mn-lt"/>
                <a:ea typeface="+mn-ea"/>
                <a:cs typeface="+mn-cs"/>
              </a:rPr>
              <a:t> and </a:t>
            </a:r>
            <a:r>
              <a:rPr lang="en-US" altLang="zh-CN" sz="1200" kern="1200" dirty="0" err="1">
                <a:solidFill>
                  <a:schemeClr val="tx1"/>
                </a:solidFill>
                <a:effectLst/>
                <a:latin typeface="+mn-lt"/>
                <a:ea typeface="+mn-ea"/>
                <a:cs typeface="+mn-cs"/>
              </a:rPr>
              <a:t>prioritise</a:t>
            </a:r>
            <a:r>
              <a:rPr lang="en-US" altLang="zh-CN" sz="1200" kern="1200" dirty="0">
                <a:solidFill>
                  <a:schemeClr val="tx1"/>
                </a:solidFill>
                <a:effectLst/>
                <a:latin typeface="+mn-lt"/>
                <a:ea typeface="+mn-ea"/>
                <a:cs typeface="+mn-cs"/>
              </a:rPr>
              <a:t> investment in energy access in the education sector. </a:t>
            </a:r>
            <a:endParaRPr lang="en-US" altLang="zh-CN" dirty="0"/>
          </a:p>
          <a:p>
            <a:r>
              <a:rPr lang="en-US" altLang="zh-CN" sz="1200" kern="1200" dirty="0">
                <a:solidFill>
                  <a:schemeClr val="tx1"/>
                </a:solidFill>
                <a:effectLst/>
                <a:latin typeface="+mn-lt"/>
                <a:ea typeface="+mn-ea"/>
                <a:cs typeface="+mn-cs"/>
              </a:rPr>
              <a:t>• Reinforce policies that </a:t>
            </a:r>
            <a:r>
              <a:rPr lang="en-US" altLang="zh-CN" sz="1200" kern="1200" dirty="0" err="1">
                <a:solidFill>
                  <a:schemeClr val="tx1"/>
                </a:solidFill>
                <a:effectLst/>
                <a:latin typeface="+mn-lt"/>
                <a:ea typeface="+mn-ea"/>
                <a:cs typeface="+mn-cs"/>
              </a:rPr>
              <a:t>faci</a:t>
            </a:r>
            <a:r>
              <a:rPr lang="en-US" altLang="zh-CN" sz="1200" kern="1200" dirty="0">
                <a:solidFill>
                  <a:schemeClr val="tx1"/>
                </a:solidFill>
                <a:effectLst/>
                <a:latin typeface="+mn-lt"/>
                <a:ea typeface="+mn-ea"/>
                <a:cs typeface="+mn-cs"/>
              </a:rPr>
              <a:t> </a:t>
            </a:r>
            <a:r>
              <a:rPr lang="en-US" altLang="zh-CN" sz="1200" kern="1200" dirty="0" err="1">
                <a:solidFill>
                  <a:schemeClr val="tx1"/>
                </a:solidFill>
                <a:effectLst/>
                <a:latin typeface="+mn-lt"/>
                <a:ea typeface="+mn-ea"/>
                <a:cs typeface="+mn-cs"/>
              </a:rPr>
              <a:t>litate</a:t>
            </a:r>
            <a:r>
              <a:rPr lang="en-US" altLang="zh-CN" sz="1200" kern="1200" dirty="0">
                <a:solidFill>
                  <a:schemeClr val="tx1"/>
                </a:solidFill>
                <a:effectLst/>
                <a:latin typeface="+mn-lt"/>
                <a:ea typeface="+mn-ea"/>
                <a:cs typeface="+mn-cs"/>
              </a:rPr>
              <a:t> a more coordinated approach in the public sector for collaboration in the provision of energy and education infrastructure and services. </a:t>
            </a:r>
            <a:endParaRPr lang="en-US" altLang="zh-CN" dirty="0"/>
          </a:p>
          <a:p>
            <a:r>
              <a:rPr lang="en-US" altLang="zh-CN" sz="1200" kern="1200" dirty="0">
                <a:solidFill>
                  <a:schemeClr val="tx1"/>
                </a:solidFill>
                <a:effectLst/>
                <a:latin typeface="+mn-lt"/>
                <a:ea typeface="+mn-ea"/>
                <a:cs typeface="+mn-cs"/>
              </a:rPr>
              <a:t>• Build support for these policies through stakeholder engagement, public advocacy and outreach to influence </a:t>
            </a:r>
            <a:r>
              <a:rPr lang="en-US" altLang="zh-CN" sz="1200" kern="1200" dirty="0" err="1">
                <a:solidFill>
                  <a:schemeClr val="tx1"/>
                </a:solidFill>
                <a:effectLst/>
                <a:latin typeface="+mn-lt"/>
                <a:ea typeface="+mn-ea"/>
                <a:cs typeface="+mn-cs"/>
              </a:rPr>
              <a:t>decis</a:t>
            </a:r>
            <a:r>
              <a:rPr lang="en-US" altLang="zh-CN" sz="1200" kern="1200" dirty="0">
                <a:solidFill>
                  <a:schemeClr val="tx1"/>
                </a:solidFill>
                <a:effectLst/>
                <a:latin typeface="+mn-lt"/>
                <a:ea typeface="+mn-ea"/>
                <a:cs typeface="+mn-cs"/>
              </a:rPr>
              <a:t> ion makers. </a:t>
            </a:r>
            <a:endParaRPr lang="en-US" altLang="zh-CN" dirty="0"/>
          </a:p>
          <a:p>
            <a:r>
              <a:rPr lang="en-US" altLang="zh-CN" sz="1200" kern="1200" dirty="0">
                <a:solidFill>
                  <a:schemeClr val="tx1"/>
                </a:solidFill>
                <a:effectLst/>
                <a:latin typeface="+mn-lt"/>
                <a:ea typeface="+mn-ea"/>
                <a:cs typeface="+mn-cs"/>
              </a:rPr>
              <a:t>• Enhance public awareness and education to adults and children about sustainable energy in order to facilitate necessary </a:t>
            </a:r>
            <a:r>
              <a:rPr lang="en-US" altLang="zh-CN" sz="1200" kern="1200" dirty="0" err="1">
                <a:solidFill>
                  <a:schemeClr val="tx1"/>
                </a:solidFill>
                <a:effectLst/>
                <a:latin typeface="+mn-lt"/>
                <a:ea typeface="+mn-ea"/>
                <a:cs typeface="+mn-cs"/>
              </a:rPr>
              <a:t>behaviour</a:t>
            </a:r>
            <a:r>
              <a:rPr lang="en-US" altLang="zh-CN" sz="1200" kern="1200" dirty="0">
                <a:solidFill>
                  <a:schemeClr val="tx1"/>
                </a:solidFill>
                <a:effectLst/>
                <a:latin typeface="+mn-lt"/>
                <a:ea typeface="+mn-ea"/>
                <a:cs typeface="+mn-cs"/>
              </a:rPr>
              <a:t> changes, build a technical skill base, and encourage youth innovation to advance sustainable energy solutions. </a:t>
            </a:r>
            <a:endParaRPr lang="en-US" altLang="zh-CN" dirty="0"/>
          </a:p>
          <a:p>
            <a:endParaRPr kumimoji="1" lang="en-US" altLang="zh-CN" dirty="0"/>
          </a:p>
          <a:p>
            <a:endParaRPr kumimoji="1" lang="zh-CN" altLang="en-US" dirty="0"/>
          </a:p>
        </p:txBody>
      </p:sp>
      <p:sp>
        <p:nvSpPr>
          <p:cNvPr id="4" name="幻灯片编号占位符 3"/>
          <p:cNvSpPr>
            <a:spLocks noGrp="1"/>
          </p:cNvSpPr>
          <p:nvPr>
            <p:ph type="sldNum" sz="quarter" idx="10"/>
          </p:nvPr>
        </p:nvSpPr>
        <p:spPr/>
        <p:txBody>
          <a:bodyPr/>
          <a:lstStyle/>
          <a:p>
            <a:fld id="{20DF2BEB-9CB8-7542-948C-F4B11345CAE6}" type="slidenum">
              <a:rPr kumimoji="1" lang="zh-CN" altLang="en-US" smtClean="0"/>
              <a:t>3</a:t>
            </a:fld>
            <a:endParaRPr kumimoji="1" lang="zh-CN" altLang="en-US"/>
          </a:p>
        </p:txBody>
      </p:sp>
    </p:spTree>
    <p:extLst>
      <p:ext uri="{BB962C8B-B14F-4D97-AF65-F5344CB8AC3E}">
        <p14:creationId xmlns:p14="http://schemas.microsoft.com/office/powerpoint/2010/main" val="172876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kumimoji="1"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zh-CN" altLang="en-US"/>
              <a:t>单击此处编辑母版副标题样式</a:t>
            </a:r>
          </a:p>
        </p:txBody>
      </p:sp>
      <p:sp>
        <p:nvSpPr>
          <p:cNvPr id="4" name="日期占位符 3"/>
          <p:cNvSpPr>
            <a:spLocks noGrp="1"/>
          </p:cNvSpPr>
          <p:nvPr>
            <p:ph type="dt" sz="half" idx="10"/>
          </p:nvPr>
        </p:nvSpPr>
        <p:spPr/>
        <p:txBody>
          <a:bodyPr/>
          <a:lstStyle/>
          <a:p>
            <a:fld id="{ECD19FB2-3AAB-4D03-B13A-2960828C78E3}" type="datetimeFigureOut">
              <a:rPr lang="en-US" smtClean="0"/>
              <a:t>7/11/19</a:t>
            </a:fld>
            <a:endParaRPr lang="en-US" dirty="0"/>
          </a:p>
        </p:txBody>
      </p:sp>
      <p:sp>
        <p:nvSpPr>
          <p:cNvPr id="5" name="页脚占位符 4"/>
          <p:cNvSpPr>
            <a:spLocks noGrp="1"/>
          </p:cNvSpPr>
          <p:nvPr>
            <p:ph type="ftr" sz="quarter" idx="11"/>
          </p:nvPr>
        </p:nvSpPr>
        <p:spPr/>
        <p:txBody>
          <a:bodyPr/>
          <a:lstStyle/>
          <a:p>
            <a:r>
              <a:rPr lang="en-US"/>
              <a:t>
              </a:t>
            </a:r>
            <a:endParaRPr lang="en-US" dirty="0"/>
          </a:p>
        </p:txBody>
      </p:sp>
      <p:sp>
        <p:nvSpPr>
          <p:cNvPr id="6" name="幻灯片编号占位符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0DED02AE-B9A4-47BD-AF8E-97E16144138B}" type="datetimeFigureOut">
              <a:rPr lang="en-US" smtClean="0"/>
              <a:t>7/11/19</a:t>
            </a:fld>
            <a:endParaRPr lang="en-US" dirty="0"/>
          </a:p>
        </p:txBody>
      </p:sp>
      <p:sp>
        <p:nvSpPr>
          <p:cNvPr id="5" name="页脚占位符 4"/>
          <p:cNvSpPr>
            <a:spLocks noGrp="1"/>
          </p:cNvSpPr>
          <p:nvPr>
            <p:ph type="ftr" sz="quarter" idx="11"/>
          </p:nvPr>
        </p:nvSpPr>
        <p:spPr/>
        <p:txBody>
          <a:bodyPr/>
          <a:lstStyle/>
          <a:p>
            <a:r>
              <a:rPr lang="en-US"/>
              <a:t>
              </a:t>
            </a:r>
            <a:endParaRPr lang="en-US" dirty="0"/>
          </a:p>
        </p:txBody>
      </p:sp>
      <p:sp>
        <p:nvSpPr>
          <p:cNvPr id="6" name="幻灯片编号占位符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kumimoji="1" lang="zh-CN" altLang="en-US"/>
              <a:t>单击此处编辑母版标题样式</a:t>
            </a:r>
          </a:p>
        </p:txBody>
      </p:sp>
      <p:sp>
        <p:nvSpPr>
          <p:cNvPr id="3" name="竖排文本占位符 2"/>
          <p:cNvSpPr>
            <a:spLocks noGrp="1"/>
          </p:cNvSpPr>
          <p:nvPr>
            <p:ph type="body" orient="vert" idx="1"/>
          </p:nvPr>
        </p:nvSpPr>
        <p:spPr>
          <a:xfrm>
            <a:off x="628650" y="365125"/>
            <a:ext cx="5800725"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CF0FD78B-DB02-4362-BCDC-98A55456977C}" type="datetimeFigureOut">
              <a:rPr lang="en-US" smtClean="0"/>
              <a:t>7/11/19</a:t>
            </a:fld>
            <a:endParaRPr lang="en-US" dirty="0"/>
          </a:p>
        </p:txBody>
      </p:sp>
      <p:sp>
        <p:nvSpPr>
          <p:cNvPr id="5" name="页脚占位符 4"/>
          <p:cNvSpPr>
            <a:spLocks noGrp="1"/>
          </p:cNvSpPr>
          <p:nvPr>
            <p:ph type="ftr" sz="quarter" idx="11"/>
          </p:nvPr>
        </p:nvSpPr>
        <p:spPr/>
        <p:txBody>
          <a:bodyPr/>
          <a:lstStyle/>
          <a:p>
            <a:r>
              <a:rPr lang="en-US"/>
              <a:t>
              </a:t>
            </a:r>
            <a:endParaRPr lang="en-US" dirty="0"/>
          </a:p>
        </p:txBody>
      </p:sp>
      <p:sp>
        <p:nvSpPr>
          <p:cNvPr id="6" name="幻灯片编号占位符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99916976-5D93-46E4-A98A-FAD63E4D0EA8}" type="datetimeFigureOut">
              <a:rPr lang="en-US" smtClean="0"/>
              <a:t>7/11/19</a:t>
            </a:fld>
            <a:endParaRPr lang="en-US" dirty="0"/>
          </a:p>
        </p:txBody>
      </p:sp>
      <p:sp>
        <p:nvSpPr>
          <p:cNvPr id="5" name="页脚占位符 4"/>
          <p:cNvSpPr>
            <a:spLocks noGrp="1"/>
          </p:cNvSpPr>
          <p:nvPr>
            <p:ph type="ftr" sz="quarter" idx="11"/>
          </p:nvPr>
        </p:nvSpPr>
        <p:spPr/>
        <p:txBody>
          <a:bodyPr/>
          <a:lstStyle/>
          <a:p>
            <a:r>
              <a:rPr lang="en-US"/>
              <a:t>
              </a:t>
            </a:r>
            <a:endParaRPr lang="en-US" dirty="0"/>
          </a:p>
        </p:txBody>
      </p:sp>
      <p:sp>
        <p:nvSpPr>
          <p:cNvPr id="6" name="幻灯片编号占位符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kumimoji="1" lang="zh-CN" altLang="en-US"/>
              <a:t>单击此处编辑母版标题样式</a:t>
            </a:r>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zh-CN" altLang="en-US"/>
              <a:t>单击此处编辑母版文本样式</a:t>
            </a:r>
          </a:p>
        </p:txBody>
      </p:sp>
      <p:sp>
        <p:nvSpPr>
          <p:cNvPr id="4" name="日期占位符 3"/>
          <p:cNvSpPr>
            <a:spLocks noGrp="1"/>
          </p:cNvSpPr>
          <p:nvPr>
            <p:ph type="dt" sz="half" idx="10"/>
          </p:nvPr>
        </p:nvSpPr>
        <p:spPr/>
        <p:txBody>
          <a:bodyPr/>
          <a:lstStyle/>
          <a:p>
            <a:fld id="{0F39F4F5-F4D2-4D2A-AB60-88D37ADCB869}" type="datetimeFigureOut">
              <a:rPr lang="en-US" smtClean="0"/>
              <a:t>7/11/19</a:t>
            </a:fld>
            <a:endParaRPr lang="en-US" dirty="0"/>
          </a:p>
        </p:txBody>
      </p:sp>
      <p:sp>
        <p:nvSpPr>
          <p:cNvPr id="5" name="页脚占位符 4"/>
          <p:cNvSpPr>
            <a:spLocks noGrp="1"/>
          </p:cNvSpPr>
          <p:nvPr>
            <p:ph type="ftr" sz="quarter" idx="11"/>
          </p:nvPr>
        </p:nvSpPr>
        <p:spPr/>
        <p:txBody>
          <a:bodyPr/>
          <a:lstStyle/>
          <a:p>
            <a:r>
              <a:rPr lang="en-US"/>
              <a:t>
              </a:t>
            </a:r>
            <a:endParaRPr lang="en-US" dirty="0"/>
          </a:p>
        </p:txBody>
      </p:sp>
      <p:sp>
        <p:nvSpPr>
          <p:cNvPr id="6" name="幻灯片编号占位符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sz="half" idx="1"/>
          </p:nvPr>
        </p:nvSpPr>
        <p:spPr>
          <a:xfrm>
            <a:off x="628650" y="1825625"/>
            <a:ext cx="38862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p:cNvSpPr>
            <a:spLocks noGrp="1"/>
          </p:cNvSpPr>
          <p:nvPr>
            <p:ph sz="half" idx="2"/>
          </p:nvPr>
        </p:nvSpPr>
        <p:spPr>
          <a:xfrm>
            <a:off x="4629150" y="1825625"/>
            <a:ext cx="38862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p:cNvSpPr>
            <a:spLocks noGrp="1"/>
          </p:cNvSpPr>
          <p:nvPr>
            <p:ph type="dt" sz="half" idx="10"/>
          </p:nvPr>
        </p:nvSpPr>
        <p:spPr/>
        <p:txBody>
          <a:bodyPr/>
          <a:lstStyle/>
          <a:p>
            <a:fld id="{D23BC6CE-6D1E-47E5-8859-F31AC5380EB2}" type="datetimeFigureOut">
              <a:rPr lang="en-US" smtClean="0"/>
              <a:t>7/11/19</a:t>
            </a:fld>
            <a:endParaRPr lang="en-US" dirty="0"/>
          </a:p>
        </p:txBody>
      </p:sp>
      <p:sp>
        <p:nvSpPr>
          <p:cNvPr id="6" name="页脚占位符 5"/>
          <p:cNvSpPr>
            <a:spLocks noGrp="1"/>
          </p:cNvSpPr>
          <p:nvPr>
            <p:ph type="ftr" sz="quarter" idx="11"/>
          </p:nvPr>
        </p:nvSpPr>
        <p:spPr/>
        <p:txBody>
          <a:bodyPr/>
          <a:lstStyle/>
          <a:p>
            <a:r>
              <a:rPr lang="en-US"/>
              <a:t>
              </a:t>
            </a:r>
            <a:endParaRPr lang="en-US" dirty="0"/>
          </a:p>
        </p:txBody>
      </p:sp>
      <p:sp>
        <p:nvSpPr>
          <p:cNvPr id="7" name="幻灯片编号占位符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kumimoji="1" lang="zh-CN" altLang="en-US"/>
              <a:t>单击此处编辑母版标题样式</a:t>
            </a:r>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zh-CN" altLang="en-US"/>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zh-CN" altLang="en-US"/>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p:cNvSpPr>
            <a:spLocks noGrp="1"/>
          </p:cNvSpPr>
          <p:nvPr>
            <p:ph type="dt" sz="half" idx="10"/>
          </p:nvPr>
        </p:nvSpPr>
        <p:spPr/>
        <p:txBody>
          <a:bodyPr/>
          <a:lstStyle/>
          <a:p>
            <a:fld id="{B1B4E7C4-4DA4-404D-9965-B13F2DD7D8BF}" type="datetimeFigureOut">
              <a:rPr lang="en-US" smtClean="0"/>
              <a:t>7/11/19</a:t>
            </a:fld>
            <a:endParaRPr lang="en-US" dirty="0"/>
          </a:p>
        </p:txBody>
      </p:sp>
      <p:sp>
        <p:nvSpPr>
          <p:cNvPr id="8" name="页脚占位符 7"/>
          <p:cNvSpPr>
            <a:spLocks noGrp="1"/>
          </p:cNvSpPr>
          <p:nvPr>
            <p:ph type="ftr" sz="quarter" idx="11"/>
          </p:nvPr>
        </p:nvSpPr>
        <p:spPr/>
        <p:txBody>
          <a:bodyPr/>
          <a:lstStyle/>
          <a:p>
            <a:r>
              <a:rPr lang="en-US"/>
              <a:t>
              </a:t>
            </a:r>
            <a:endParaRPr lang="en-US" dirty="0"/>
          </a:p>
        </p:txBody>
      </p:sp>
      <p:sp>
        <p:nvSpPr>
          <p:cNvPr id="9" name="幻灯片编号占位符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日期占位符 2"/>
          <p:cNvSpPr>
            <a:spLocks noGrp="1"/>
          </p:cNvSpPr>
          <p:nvPr>
            <p:ph type="dt" sz="half" idx="10"/>
          </p:nvPr>
        </p:nvSpPr>
        <p:spPr/>
        <p:txBody>
          <a:bodyPr/>
          <a:lstStyle/>
          <a:p>
            <a:fld id="{476FB7AA-4A53-424F-AD41-70827B6504BA}" type="datetimeFigureOut">
              <a:rPr lang="en-US" smtClean="0"/>
              <a:t>7/11/19</a:t>
            </a:fld>
            <a:endParaRPr lang="en-US" dirty="0"/>
          </a:p>
        </p:txBody>
      </p:sp>
      <p:sp>
        <p:nvSpPr>
          <p:cNvPr id="4" name="页脚占位符 3"/>
          <p:cNvSpPr>
            <a:spLocks noGrp="1"/>
          </p:cNvSpPr>
          <p:nvPr>
            <p:ph type="ftr" sz="quarter" idx="11"/>
          </p:nvPr>
        </p:nvSpPr>
        <p:spPr/>
        <p:txBody>
          <a:bodyPr/>
          <a:lstStyle/>
          <a:p>
            <a:r>
              <a:rPr lang="en-US"/>
              <a:t>
              </a:t>
            </a:r>
            <a:endParaRPr lang="en-US" dirty="0"/>
          </a:p>
        </p:txBody>
      </p:sp>
      <p:sp>
        <p:nvSpPr>
          <p:cNvPr id="5" name="幻灯片编号占位符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7884882-FB12-4BC8-9960-9AD8104D7FAE}" type="datetimeFigureOut">
              <a:rPr lang="en-US" smtClean="0"/>
              <a:t>7/11/19</a:t>
            </a:fld>
            <a:endParaRPr lang="en-US" dirty="0"/>
          </a:p>
        </p:txBody>
      </p:sp>
      <p:sp>
        <p:nvSpPr>
          <p:cNvPr id="3" name="页脚占位符 2"/>
          <p:cNvSpPr>
            <a:spLocks noGrp="1"/>
          </p:cNvSpPr>
          <p:nvPr>
            <p:ph type="ftr" sz="quarter" idx="11"/>
          </p:nvPr>
        </p:nvSpPr>
        <p:spPr/>
        <p:txBody>
          <a:bodyPr/>
          <a:lstStyle/>
          <a:p>
            <a:r>
              <a:rPr lang="en-US"/>
              <a:t>
              </a:t>
            </a:r>
            <a:endParaRPr lang="en-US" dirty="0"/>
          </a:p>
        </p:txBody>
      </p:sp>
      <p:sp>
        <p:nvSpPr>
          <p:cNvPr id="4" name="幻灯片编号占位符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kumimoji="1" lang="zh-CN" altLang="en-US"/>
              <a:t>单击此处编辑母版标题样式</a:t>
            </a:r>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F7D1BD23-6E54-4D9D-AD88-A2813C73CC25}" type="datetimeFigureOut">
              <a:rPr lang="en-US" smtClean="0"/>
              <a:t>7/11/19</a:t>
            </a:fld>
            <a:endParaRPr lang="en-US" dirty="0"/>
          </a:p>
        </p:txBody>
      </p:sp>
      <p:sp>
        <p:nvSpPr>
          <p:cNvPr id="6" name="页脚占位符 5"/>
          <p:cNvSpPr>
            <a:spLocks noGrp="1"/>
          </p:cNvSpPr>
          <p:nvPr>
            <p:ph type="ftr" sz="quarter" idx="11"/>
          </p:nvPr>
        </p:nvSpPr>
        <p:spPr/>
        <p:txBody>
          <a:bodyPr/>
          <a:lstStyle/>
          <a:p>
            <a:r>
              <a:rPr lang="en-US"/>
              <a:t>
              </a:t>
            </a:r>
            <a:endParaRPr lang="en-US" dirty="0"/>
          </a:p>
        </p:txBody>
      </p:sp>
      <p:sp>
        <p:nvSpPr>
          <p:cNvPr id="7" name="幻灯片编号占位符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kumimoji="1" lang="zh-CN" altLang="en-US"/>
              <a:t>单击此处编辑母版标题样式</a:t>
            </a:r>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1471A834-4F3C-4AF9-9C74-05EC35A0F292}" type="datetimeFigureOut">
              <a:rPr lang="en-US" smtClean="0"/>
              <a:t>7/11/19</a:t>
            </a:fld>
            <a:endParaRPr lang="en-US" dirty="0"/>
          </a:p>
        </p:txBody>
      </p:sp>
      <p:sp>
        <p:nvSpPr>
          <p:cNvPr id="6" name="页脚占位符 5"/>
          <p:cNvSpPr>
            <a:spLocks noGrp="1"/>
          </p:cNvSpPr>
          <p:nvPr>
            <p:ph type="ftr" sz="quarter" idx="11"/>
          </p:nvPr>
        </p:nvSpPr>
        <p:spPr/>
        <p:txBody>
          <a:bodyPr/>
          <a:lstStyle/>
          <a:p>
            <a:r>
              <a:rPr lang="en-US"/>
              <a:t>
              </a:t>
            </a:r>
            <a:endParaRPr lang="en-US" dirty="0"/>
          </a:p>
        </p:txBody>
      </p:sp>
      <p:sp>
        <p:nvSpPr>
          <p:cNvPr id="7" name="幻灯片编号占位符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1CF1133-3259-4C45-BABA-5B62D9C6F78D}" type="datetimeFigureOut">
              <a:rPr lang="en-US" smtClean="0"/>
              <a:t>7/11/19</a:t>
            </a:fld>
            <a:endParaRPr lang="en-US" dirty="0"/>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
              </a:t>
            </a:r>
            <a:endParaRPr lang="en-US" dirty="0"/>
          </a:p>
        </p:txBody>
      </p:sp>
      <p:sp>
        <p:nvSpPr>
          <p:cNvPr id="6" name="幻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076863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11" descr="Macintosh HD:Users:idalia_iam:Downloads:unnamed.png"/>
          <p:cNvPicPr>
            <a:picLocks/>
          </p:cNvPicPr>
          <p:nvPr/>
        </p:nvPicPr>
        <p:blipFill>
          <a:blip r:embed="rId3" cstate="print">
            <a:alphaModFix amt="21000"/>
            <a:extLst>
              <a:ext uri="{28A0092B-C50C-407E-A947-70E740481C1C}">
                <a14:useLocalDpi xmlns:a14="http://schemas.microsoft.com/office/drawing/2010/main" val="0"/>
              </a:ext>
            </a:extLst>
          </a:blip>
          <a:srcRect/>
          <a:stretch>
            <a:fillRect/>
          </a:stretch>
        </p:blipFill>
        <p:spPr bwMode="auto">
          <a:xfrm>
            <a:off x="5442967" y="2455926"/>
            <a:ext cx="5040000" cy="5040000"/>
          </a:xfrm>
          <a:prstGeom prst="rect">
            <a:avLst/>
          </a:prstGeom>
          <a:noFill/>
          <a:ln>
            <a:noFill/>
          </a:ln>
        </p:spPr>
      </p:pic>
      <p:sp>
        <p:nvSpPr>
          <p:cNvPr id="5" name="副标题 2"/>
          <p:cNvSpPr txBox="1">
            <a:spLocks/>
          </p:cNvSpPr>
          <p:nvPr/>
        </p:nvSpPr>
        <p:spPr>
          <a:xfrm>
            <a:off x="170687" y="521919"/>
            <a:ext cx="6858000" cy="618523"/>
          </a:xfrm>
          <a:prstGeom prst="rect">
            <a:avLst/>
          </a:prstGeom>
        </p:spPr>
        <p:txBody>
          <a:bodyPr vert="horz" lIns="91440" tIns="45720" rIns="91440" bIns="45720" rtlCol="0" anchor="b">
            <a:normAutofit/>
          </a:bodyPr>
          <a:lstStyle>
            <a:lvl1pPr marL="0" indent="0" algn="r" defTabSz="685800" rtl="0" eaLnBrk="1" latinLnBrk="0" hangingPunct="1">
              <a:lnSpc>
                <a:spcPct val="90000"/>
              </a:lnSpc>
              <a:spcBef>
                <a:spcPts val="750"/>
              </a:spcBef>
              <a:buFont typeface="Arial" panose="020B0604020202020204" pitchFamily="34" charset="0"/>
              <a:buNone/>
              <a:defRPr sz="2400" b="0" kern="120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kumimoji="1" lang="en-US" altLang="zh-CN" b="1" dirty="0">
                <a:solidFill>
                  <a:srgbClr val="0070C0"/>
                </a:solidFill>
                <a:latin typeface="Calibri" charset="0"/>
                <a:ea typeface="Calibri" charset="0"/>
                <a:cs typeface="Calibri" charset="0"/>
              </a:rPr>
              <a:t>CURRENT STATUS</a:t>
            </a:r>
            <a:endParaRPr kumimoji="1" lang="zh-CN" altLang="en-US" b="1" dirty="0">
              <a:solidFill>
                <a:srgbClr val="0070C0"/>
              </a:solidFill>
              <a:latin typeface="Calibri" charset="0"/>
              <a:ea typeface="Calibri" charset="0"/>
              <a:cs typeface="Calibri" charset="0"/>
            </a:endParaRPr>
          </a:p>
        </p:txBody>
      </p:sp>
      <p:sp>
        <p:nvSpPr>
          <p:cNvPr id="14" name="矩形 13"/>
          <p:cNvSpPr/>
          <p:nvPr/>
        </p:nvSpPr>
        <p:spPr>
          <a:xfrm>
            <a:off x="0" y="0"/>
            <a:ext cx="9144000" cy="592743"/>
          </a:xfrm>
          <a:prstGeom prst="rect">
            <a:avLst/>
          </a:prstGeom>
          <a:solidFill>
            <a:srgbClr val="142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副标题 2"/>
          <p:cNvSpPr txBox="1">
            <a:spLocks/>
          </p:cNvSpPr>
          <p:nvPr/>
        </p:nvSpPr>
        <p:spPr>
          <a:xfrm>
            <a:off x="170687" y="97536"/>
            <a:ext cx="8372063" cy="61852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algn="l"/>
            <a:r>
              <a:rPr kumimoji="1" lang="en-US" altLang="zh-CN" sz="2400" b="1" dirty="0">
                <a:solidFill>
                  <a:srgbClr val="FFC000"/>
                </a:solidFill>
                <a:latin typeface="Calibri" charset="0"/>
                <a:ea typeface="Calibri" charset="0"/>
                <a:cs typeface="Calibri" charset="0"/>
              </a:rPr>
              <a:t>POLICY BRIEF #4 </a:t>
            </a:r>
            <a:r>
              <a:rPr kumimoji="1" lang="en-US" altLang="zh-CN" sz="2400" b="1" dirty="0">
                <a:solidFill>
                  <a:schemeClr val="bg1"/>
                </a:solidFill>
                <a:latin typeface="Calibri" charset="0"/>
                <a:ea typeface="Calibri" charset="0"/>
                <a:cs typeface="Calibri" charset="0"/>
              </a:rPr>
              <a:t>Education and Energy </a:t>
            </a:r>
            <a:endParaRPr kumimoji="1" lang="zh-CN" altLang="en-US" sz="2400" b="1" dirty="0">
              <a:solidFill>
                <a:schemeClr val="bg1"/>
              </a:solidFill>
              <a:latin typeface="Calibri" charset="0"/>
              <a:ea typeface="Calibri" charset="0"/>
              <a:cs typeface="Calibri" charset="0"/>
            </a:endParaRPr>
          </a:p>
        </p:txBody>
      </p:sp>
      <p:sp>
        <p:nvSpPr>
          <p:cNvPr id="8" name="文本框 7"/>
          <p:cNvSpPr txBox="1"/>
          <p:nvPr/>
        </p:nvSpPr>
        <p:spPr>
          <a:xfrm>
            <a:off x="170688" y="6267272"/>
            <a:ext cx="8780746" cy="461665"/>
          </a:xfrm>
          <a:prstGeom prst="rect">
            <a:avLst/>
          </a:prstGeom>
          <a:noFill/>
          <a:ln>
            <a:solidFill>
              <a:schemeClr val="tx1">
                <a:lumMod val="85000"/>
                <a:lumOff val="15000"/>
              </a:schemeClr>
            </a:solidFill>
          </a:ln>
        </p:spPr>
        <p:txBody>
          <a:bodyPr wrap="square" rtlCol="0">
            <a:spAutoFit/>
          </a:bodyPr>
          <a:lstStyle/>
          <a:p>
            <a:r>
              <a:rPr kumimoji="1" lang="en-US" altLang="zh-CN" sz="1200" b="1" dirty="0">
                <a:solidFill>
                  <a:schemeClr val="tx1">
                    <a:lumMod val="85000"/>
                    <a:lumOff val="15000"/>
                  </a:schemeClr>
                </a:solidFill>
                <a:latin typeface="Calibri" charset="0"/>
                <a:ea typeface="Calibri" charset="0"/>
                <a:cs typeface="Calibri" charset="0"/>
              </a:rPr>
              <a:t>Developed by </a:t>
            </a:r>
            <a:r>
              <a:rPr kumimoji="1" lang="en-US" altLang="zh-CN" sz="1200" dirty="0">
                <a:solidFill>
                  <a:schemeClr val="tx1">
                    <a:lumMod val="85000"/>
                    <a:lumOff val="15000"/>
                  </a:schemeClr>
                </a:solidFill>
                <a:latin typeface="Calibri" charset="0"/>
                <a:ea typeface="Calibri" charset="0"/>
                <a:cs typeface="Calibri" charset="0"/>
              </a:rPr>
              <a:t>UNICEF</a:t>
            </a:r>
          </a:p>
          <a:p>
            <a:r>
              <a:rPr kumimoji="1" lang="en-US" altLang="zh-CN" sz="1200" b="1" dirty="0">
                <a:solidFill>
                  <a:schemeClr val="tx1">
                    <a:lumMod val="85000"/>
                    <a:lumOff val="15000"/>
                  </a:schemeClr>
                </a:solidFill>
                <a:latin typeface="Calibri" charset="0"/>
                <a:ea typeface="Calibri" charset="0"/>
                <a:cs typeface="Calibri" charset="0"/>
              </a:rPr>
              <a:t>In collaboration with </a:t>
            </a:r>
            <a:r>
              <a:rPr kumimoji="1" lang="en-US" altLang="zh-CN" sz="1200" dirty="0">
                <a:solidFill>
                  <a:schemeClr val="tx1">
                    <a:lumMod val="85000"/>
                    <a:lumOff val="15000"/>
                  </a:schemeClr>
                </a:solidFill>
                <a:latin typeface="Calibri" charset="0"/>
                <a:ea typeface="Calibri" charset="0"/>
                <a:cs typeface="Calibri" charset="0"/>
              </a:rPr>
              <a:t>UN DESA</a:t>
            </a:r>
          </a:p>
        </p:txBody>
      </p:sp>
      <p:sp>
        <p:nvSpPr>
          <p:cNvPr id="10" name="副标题 2"/>
          <p:cNvSpPr txBox="1">
            <a:spLocks/>
          </p:cNvSpPr>
          <p:nvPr/>
        </p:nvSpPr>
        <p:spPr>
          <a:xfrm>
            <a:off x="170687" y="1414722"/>
            <a:ext cx="8559953" cy="4343084"/>
          </a:xfrm>
          <a:prstGeom prst="rect">
            <a:avLst/>
          </a:prstGeom>
        </p:spPr>
        <p:txBody>
          <a:bodyPr vert="horz" lIns="91440" tIns="45720" rIns="91440" bIns="45720" rtlCol="0" anchor="b">
            <a:noAutofit/>
          </a:bodyPr>
          <a:lstStyle>
            <a:lvl1pPr marL="0" indent="0" algn="r" defTabSz="685800" rtl="0" eaLnBrk="1" latinLnBrk="0" hangingPunct="1">
              <a:lnSpc>
                <a:spcPct val="90000"/>
              </a:lnSpc>
              <a:spcBef>
                <a:spcPts val="750"/>
              </a:spcBef>
              <a:buFont typeface="Arial" panose="020B0604020202020204" pitchFamily="34" charset="0"/>
              <a:buNone/>
              <a:defRPr sz="2400" b="0" kern="120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spcBef>
                <a:spcPts val="150"/>
              </a:spcBef>
              <a:spcAft>
                <a:spcPts val="1200"/>
              </a:spcAft>
            </a:pPr>
            <a:r>
              <a:rPr lang="en-GB" dirty="0">
                <a:solidFill>
                  <a:schemeClr val="tx1"/>
                </a:solidFill>
                <a:latin typeface="Calibri" panose="020F0502020204030204" pitchFamily="34" charset="0"/>
              </a:rPr>
              <a:t>Globally </a:t>
            </a:r>
            <a:r>
              <a:rPr lang="en-GB" sz="3200" b="1" dirty="0">
                <a:solidFill>
                  <a:schemeClr val="tx1"/>
                </a:solidFill>
                <a:latin typeface="Calibri" panose="020F0502020204030204" pitchFamily="34" charset="0"/>
              </a:rPr>
              <a:t>over 230 million </a:t>
            </a:r>
            <a:r>
              <a:rPr lang="en-GB" dirty="0">
                <a:solidFill>
                  <a:schemeClr val="tx1"/>
                </a:solidFill>
                <a:latin typeface="Calibri" panose="020F0502020204030204" pitchFamily="34" charset="0"/>
              </a:rPr>
              <a:t>children go to primary schools without any electricity, </a:t>
            </a:r>
            <a:r>
              <a:rPr lang="en-GB" sz="2800" b="1" dirty="0">
                <a:solidFill>
                  <a:schemeClr val="tx1"/>
                </a:solidFill>
                <a:latin typeface="Calibri" panose="020F0502020204030204" pitchFamily="34" charset="0"/>
              </a:rPr>
              <a:t>217 million</a:t>
            </a:r>
            <a:r>
              <a:rPr lang="en-GB" sz="2800" dirty="0">
                <a:solidFill>
                  <a:schemeClr val="tx1"/>
                </a:solidFill>
                <a:latin typeface="Calibri" panose="020F0502020204030204" pitchFamily="34" charset="0"/>
              </a:rPr>
              <a:t> live </a:t>
            </a:r>
            <a:r>
              <a:rPr lang="en-GB" dirty="0">
                <a:solidFill>
                  <a:schemeClr val="tx1"/>
                </a:solidFill>
                <a:latin typeface="Calibri" panose="020F0502020204030204" pitchFamily="34" charset="0"/>
              </a:rPr>
              <a:t>in </a:t>
            </a:r>
            <a:r>
              <a:rPr lang="en-GB" b="1" dirty="0">
                <a:solidFill>
                  <a:schemeClr val="tx1"/>
                </a:solidFill>
                <a:latin typeface="Calibri" panose="020F0502020204030204" pitchFamily="34" charset="0"/>
              </a:rPr>
              <a:t>sub - Saharan Africa</a:t>
            </a:r>
            <a:r>
              <a:rPr lang="en-GB" dirty="0">
                <a:solidFill>
                  <a:schemeClr val="tx1"/>
                </a:solidFill>
                <a:latin typeface="Calibri" panose="020F0502020204030204" pitchFamily="34" charset="0"/>
              </a:rPr>
              <a:t>, </a:t>
            </a:r>
            <a:r>
              <a:rPr lang="en-GB" b="1" dirty="0">
                <a:solidFill>
                  <a:schemeClr val="tx1"/>
                </a:solidFill>
                <a:latin typeface="Calibri" panose="020F0502020204030204" pitchFamily="34" charset="0"/>
              </a:rPr>
              <a:t>South Asia </a:t>
            </a:r>
            <a:r>
              <a:rPr lang="en-GB" dirty="0">
                <a:solidFill>
                  <a:schemeClr val="tx1"/>
                </a:solidFill>
                <a:latin typeface="Calibri" panose="020F0502020204030204" pitchFamily="34" charset="0"/>
              </a:rPr>
              <a:t>and </a:t>
            </a:r>
            <a:r>
              <a:rPr lang="en-GB" b="1" dirty="0">
                <a:solidFill>
                  <a:schemeClr val="tx1"/>
                </a:solidFill>
                <a:latin typeface="Calibri" panose="020F0502020204030204" pitchFamily="34" charset="0"/>
              </a:rPr>
              <a:t>Latin America</a:t>
            </a:r>
            <a:r>
              <a:rPr lang="en-GB" dirty="0">
                <a:solidFill>
                  <a:schemeClr val="tx1"/>
                </a:solidFill>
                <a:latin typeface="Calibri" panose="020F0502020204030204" pitchFamily="34" charset="0"/>
              </a:rPr>
              <a:t>. </a:t>
            </a:r>
          </a:p>
          <a:p>
            <a:pPr algn="l">
              <a:lnSpc>
                <a:spcPct val="100000"/>
              </a:lnSpc>
              <a:spcBef>
                <a:spcPts val="150"/>
              </a:spcBef>
              <a:spcAft>
                <a:spcPts val="1200"/>
              </a:spcAft>
            </a:pPr>
            <a:r>
              <a:rPr lang="en-GB" dirty="0">
                <a:solidFill>
                  <a:schemeClr val="tx1"/>
                </a:solidFill>
                <a:latin typeface="Calibri" panose="020F0502020204030204" pitchFamily="34" charset="0"/>
              </a:rPr>
              <a:t>Globally about </a:t>
            </a:r>
            <a:r>
              <a:rPr lang="en-GB" sz="2800" b="1" dirty="0">
                <a:solidFill>
                  <a:schemeClr val="tx1"/>
                </a:solidFill>
                <a:latin typeface="Calibri" panose="020F0502020204030204" pitchFamily="34" charset="0"/>
              </a:rPr>
              <a:t>103 million </a:t>
            </a:r>
            <a:r>
              <a:rPr lang="en-GB" dirty="0">
                <a:solidFill>
                  <a:schemeClr val="tx1"/>
                </a:solidFill>
                <a:latin typeface="Calibri" panose="020F0502020204030204" pitchFamily="34" charset="0"/>
              </a:rPr>
              <a:t>young people still lack basic literacy skills, almost </a:t>
            </a:r>
            <a:r>
              <a:rPr lang="en-GB" b="1" dirty="0">
                <a:solidFill>
                  <a:schemeClr val="tx1"/>
                </a:solidFill>
                <a:latin typeface="Calibri" panose="020F0502020204030204" pitchFamily="34" charset="0"/>
              </a:rPr>
              <a:t>60 % of them female</a:t>
            </a:r>
            <a:r>
              <a:rPr lang="en-GB" dirty="0">
                <a:solidFill>
                  <a:schemeClr val="tx1"/>
                </a:solidFill>
                <a:latin typeface="Calibri" panose="020F0502020204030204" pitchFamily="34" charset="0"/>
              </a:rPr>
              <a:t>.</a:t>
            </a:r>
          </a:p>
          <a:p>
            <a:pPr algn="l">
              <a:lnSpc>
                <a:spcPct val="100000"/>
              </a:lnSpc>
              <a:spcBef>
                <a:spcPts val="150"/>
              </a:spcBef>
              <a:spcAft>
                <a:spcPts val="1200"/>
              </a:spcAft>
            </a:pPr>
            <a:r>
              <a:rPr lang="en-GB" dirty="0">
                <a:solidFill>
                  <a:schemeClr val="tx1"/>
                </a:solidFill>
                <a:latin typeface="Calibri" panose="020F0502020204030204" pitchFamily="34" charset="0"/>
              </a:rPr>
              <a:t>Youth literacy levels tend to be lower in countries with </a:t>
            </a:r>
            <a:r>
              <a:rPr lang="en-GB" sz="2800" b="1" dirty="0">
                <a:solidFill>
                  <a:schemeClr val="tx1"/>
                </a:solidFill>
                <a:latin typeface="Calibri" panose="020F0502020204030204" pitchFamily="34" charset="0"/>
              </a:rPr>
              <a:t>electrification rates below 80%</a:t>
            </a:r>
          </a:p>
          <a:p>
            <a:pPr algn="l">
              <a:lnSpc>
                <a:spcPct val="100000"/>
              </a:lnSpc>
              <a:spcBef>
                <a:spcPts val="150"/>
              </a:spcBef>
              <a:spcAft>
                <a:spcPts val="1200"/>
              </a:spcAft>
            </a:pPr>
            <a:r>
              <a:rPr lang="en-GB" dirty="0">
                <a:solidFill>
                  <a:schemeClr val="tx1"/>
                </a:solidFill>
                <a:latin typeface="Calibri" panose="020F0502020204030204" pitchFamily="34" charset="0"/>
              </a:rPr>
              <a:t>Efforts to electrify schools have lagged behind, leaving </a:t>
            </a:r>
            <a:r>
              <a:rPr lang="en-GB" b="1" dirty="0">
                <a:solidFill>
                  <a:schemeClr val="tx1"/>
                </a:solidFill>
                <a:latin typeface="Calibri" panose="020F0502020204030204" pitchFamily="34" charset="0"/>
              </a:rPr>
              <a:t>millions of children</a:t>
            </a:r>
            <a:r>
              <a:rPr lang="en-GB" dirty="0">
                <a:solidFill>
                  <a:schemeClr val="tx1"/>
                </a:solidFill>
                <a:latin typeface="Calibri" panose="020F0502020204030204" pitchFamily="34" charset="0"/>
              </a:rPr>
              <a:t> without access to electricity. </a:t>
            </a:r>
          </a:p>
        </p:txBody>
      </p:sp>
    </p:spTree>
    <p:extLst>
      <p:ext uri="{BB962C8B-B14F-4D97-AF65-F5344CB8AC3E}">
        <p14:creationId xmlns:p14="http://schemas.microsoft.com/office/powerpoint/2010/main" val="155054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11" descr="Macintosh HD:Users:idalia_iam:Downloads:unnamed.png"/>
          <p:cNvPicPr>
            <a:picLocks/>
          </p:cNvPicPr>
          <p:nvPr/>
        </p:nvPicPr>
        <p:blipFill>
          <a:blip r:embed="rId3" cstate="print">
            <a:alphaModFix amt="21000"/>
            <a:extLst>
              <a:ext uri="{28A0092B-C50C-407E-A947-70E740481C1C}">
                <a14:useLocalDpi xmlns:a14="http://schemas.microsoft.com/office/drawing/2010/main" val="0"/>
              </a:ext>
            </a:extLst>
          </a:blip>
          <a:srcRect/>
          <a:stretch>
            <a:fillRect/>
          </a:stretch>
        </p:blipFill>
        <p:spPr bwMode="auto">
          <a:xfrm>
            <a:off x="5442967" y="2455926"/>
            <a:ext cx="5040000" cy="5040000"/>
          </a:xfrm>
          <a:prstGeom prst="rect">
            <a:avLst/>
          </a:prstGeom>
          <a:noFill/>
          <a:ln>
            <a:noFill/>
          </a:ln>
        </p:spPr>
      </p:pic>
      <p:sp>
        <p:nvSpPr>
          <p:cNvPr id="5" name="副标题 2"/>
          <p:cNvSpPr txBox="1">
            <a:spLocks/>
          </p:cNvSpPr>
          <p:nvPr/>
        </p:nvSpPr>
        <p:spPr>
          <a:xfrm>
            <a:off x="170687" y="780870"/>
            <a:ext cx="8009485" cy="633852"/>
          </a:xfrm>
          <a:prstGeom prst="rect">
            <a:avLst/>
          </a:prstGeom>
        </p:spPr>
        <p:txBody>
          <a:bodyPr vert="horz" lIns="91440" tIns="45720" rIns="91440" bIns="45720" rtlCol="0" anchor="b">
            <a:normAutofit/>
          </a:bodyPr>
          <a:lstStyle>
            <a:lvl1pPr marL="0" indent="0" algn="r" defTabSz="685800" rtl="0" eaLnBrk="1" latinLnBrk="0" hangingPunct="1">
              <a:lnSpc>
                <a:spcPct val="90000"/>
              </a:lnSpc>
              <a:spcBef>
                <a:spcPts val="750"/>
              </a:spcBef>
              <a:buFont typeface="Arial" panose="020B0604020202020204" pitchFamily="34" charset="0"/>
              <a:buNone/>
              <a:defRPr sz="2400" b="0" kern="120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kumimoji="1" lang="en-US" altLang="zh-CN" b="1" dirty="0">
                <a:solidFill>
                  <a:srgbClr val="0070C0"/>
                </a:solidFill>
                <a:latin typeface="Calibri" charset="0"/>
                <a:ea typeface="Calibri" charset="0"/>
                <a:cs typeface="Calibri" charset="0"/>
              </a:rPr>
              <a:t>The benefits of SUSTAINABLE ENERGY at educational facilities </a:t>
            </a:r>
          </a:p>
        </p:txBody>
      </p:sp>
      <p:sp>
        <p:nvSpPr>
          <p:cNvPr id="14" name="矩形 13"/>
          <p:cNvSpPr/>
          <p:nvPr/>
        </p:nvSpPr>
        <p:spPr>
          <a:xfrm>
            <a:off x="0" y="0"/>
            <a:ext cx="9144000" cy="592743"/>
          </a:xfrm>
          <a:prstGeom prst="rect">
            <a:avLst/>
          </a:prstGeom>
          <a:solidFill>
            <a:srgbClr val="142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副标题 2"/>
          <p:cNvSpPr txBox="1">
            <a:spLocks/>
          </p:cNvSpPr>
          <p:nvPr/>
        </p:nvSpPr>
        <p:spPr>
          <a:xfrm>
            <a:off x="170687" y="97536"/>
            <a:ext cx="8372063" cy="61852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algn="l"/>
            <a:r>
              <a:rPr kumimoji="1" lang="en-US" altLang="zh-CN" sz="2400" b="1" dirty="0">
                <a:solidFill>
                  <a:srgbClr val="FFC000"/>
                </a:solidFill>
                <a:latin typeface="Calibri" charset="0"/>
                <a:ea typeface="Calibri" charset="0"/>
                <a:cs typeface="Calibri" charset="0"/>
              </a:rPr>
              <a:t>POLICY BRIEF #4 </a:t>
            </a:r>
            <a:r>
              <a:rPr kumimoji="1" lang="en-US" altLang="zh-CN" sz="2400" b="1" dirty="0">
                <a:solidFill>
                  <a:schemeClr val="bg1"/>
                </a:solidFill>
                <a:latin typeface="Calibri" charset="0"/>
                <a:ea typeface="Calibri" charset="0"/>
                <a:cs typeface="Calibri" charset="0"/>
              </a:rPr>
              <a:t>Education and Energy </a:t>
            </a:r>
            <a:endParaRPr kumimoji="1" lang="zh-CN" altLang="en-US" sz="2400" b="1" dirty="0">
              <a:solidFill>
                <a:schemeClr val="bg1"/>
              </a:solidFill>
              <a:latin typeface="Calibri" charset="0"/>
              <a:ea typeface="Calibri" charset="0"/>
              <a:cs typeface="Calibri" charset="0"/>
            </a:endParaRPr>
          </a:p>
        </p:txBody>
      </p:sp>
      <p:sp>
        <p:nvSpPr>
          <p:cNvPr id="8" name="文本框 7"/>
          <p:cNvSpPr txBox="1"/>
          <p:nvPr/>
        </p:nvSpPr>
        <p:spPr>
          <a:xfrm>
            <a:off x="170688" y="6267272"/>
            <a:ext cx="8780746" cy="461665"/>
          </a:xfrm>
          <a:prstGeom prst="rect">
            <a:avLst/>
          </a:prstGeom>
          <a:noFill/>
          <a:ln>
            <a:solidFill>
              <a:schemeClr val="tx1">
                <a:lumMod val="85000"/>
                <a:lumOff val="15000"/>
              </a:schemeClr>
            </a:solidFill>
          </a:ln>
        </p:spPr>
        <p:txBody>
          <a:bodyPr wrap="square" rtlCol="0">
            <a:spAutoFit/>
          </a:bodyPr>
          <a:lstStyle/>
          <a:p>
            <a:r>
              <a:rPr kumimoji="1" lang="en-US" altLang="zh-CN" sz="1200" b="1" dirty="0">
                <a:solidFill>
                  <a:schemeClr val="tx1">
                    <a:lumMod val="85000"/>
                    <a:lumOff val="15000"/>
                  </a:schemeClr>
                </a:solidFill>
                <a:latin typeface="Calibri" charset="0"/>
                <a:ea typeface="Calibri" charset="0"/>
                <a:cs typeface="Calibri" charset="0"/>
              </a:rPr>
              <a:t>Developed by </a:t>
            </a:r>
            <a:r>
              <a:rPr kumimoji="1" lang="en-US" altLang="zh-CN" sz="1200" dirty="0">
                <a:solidFill>
                  <a:schemeClr val="tx1">
                    <a:lumMod val="85000"/>
                    <a:lumOff val="15000"/>
                  </a:schemeClr>
                </a:solidFill>
                <a:latin typeface="Calibri" charset="0"/>
                <a:ea typeface="Calibri" charset="0"/>
                <a:cs typeface="Calibri" charset="0"/>
              </a:rPr>
              <a:t>UNICEF</a:t>
            </a:r>
          </a:p>
          <a:p>
            <a:r>
              <a:rPr kumimoji="1" lang="en-US" altLang="zh-CN" sz="1200" b="1" dirty="0">
                <a:solidFill>
                  <a:schemeClr val="tx1">
                    <a:lumMod val="85000"/>
                    <a:lumOff val="15000"/>
                  </a:schemeClr>
                </a:solidFill>
                <a:latin typeface="Calibri" charset="0"/>
                <a:ea typeface="Calibri" charset="0"/>
                <a:cs typeface="Calibri" charset="0"/>
              </a:rPr>
              <a:t>In collaboration with </a:t>
            </a:r>
            <a:r>
              <a:rPr kumimoji="1" lang="en-US" altLang="zh-CN" sz="1200" dirty="0">
                <a:solidFill>
                  <a:schemeClr val="tx1">
                    <a:lumMod val="85000"/>
                    <a:lumOff val="15000"/>
                  </a:schemeClr>
                </a:solidFill>
                <a:latin typeface="Calibri" charset="0"/>
                <a:ea typeface="Calibri" charset="0"/>
                <a:cs typeface="Calibri" charset="0"/>
              </a:rPr>
              <a:t>UN DESA</a:t>
            </a:r>
          </a:p>
        </p:txBody>
      </p:sp>
      <p:sp>
        <p:nvSpPr>
          <p:cNvPr id="10" name="副标题 2"/>
          <p:cNvSpPr txBox="1">
            <a:spLocks/>
          </p:cNvSpPr>
          <p:nvPr/>
        </p:nvSpPr>
        <p:spPr>
          <a:xfrm>
            <a:off x="658663" y="2738810"/>
            <a:ext cx="7396110" cy="3425196"/>
          </a:xfrm>
          <a:prstGeom prst="rect">
            <a:avLst/>
          </a:prstGeom>
        </p:spPr>
        <p:txBody>
          <a:bodyPr vert="horz" lIns="91440" tIns="45720" rIns="91440" bIns="45720" rtlCol="0" anchor="b">
            <a:noAutofit/>
          </a:bodyPr>
          <a:lstStyle>
            <a:lvl1pPr marL="0" indent="0" algn="r" defTabSz="685800" rtl="0" eaLnBrk="1" latinLnBrk="0" hangingPunct="1">
              <a:lnSpc>
                <a:spcPct val="90000"/>
              </a:lnSpc>
              <a:spcBef>
                <a:spcPts val="750"/>
              </a:spcBef>
              <a:buFont typeface="Arial" panose="020B0604020202020204" pitchFamily="34" charset="0"/>
              <a:buNone/>
              <a:defRPr sz="2400" b="0" kern="120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342900" indent="-342900" algn="l">
              <a:lnSpc>
                <a:spcPct val="100000"/>
              </a:lnSpc>
              <a:spcBef>
                <a:spcPts val="150"/>
              </a:spcBef>
              <a:spcAft>
                <a:spcPts val="1200"/>
              </a:spcAft>
              <a:buFont typeface="Arial" panose="020B0604020202020204" pitchFamily="34" charset="0"/>
              <a:buChar char="•"/>
            </a:pPr>
            <a:r>
              <a:rPr lang="en-US" sz="2200" dirty="0">
                <a:solidFill>
                  <a:schemeClr val="tx1"/>
                </a:solidFill>
                <a:latin typeface="Calibri" panose="020F0502020204030204" pitchFamily="34" charset="0"/>
              </a:rPr>
              <a:t>Lighting, cooking, heating, cooling, water access..</a:t>
            </a:r>
          </a:p>
          <a:p>
            <a:pPr marL="342900" indent="-342900" algn="l">
              <a:lnSpc>
                <a:spcPct val="100000"/>
              </a:lnSpc>
              <a:spcBef>
                <a:spcPts val="150"/>
              </a:spcBef>
              <a:spcAft>
                <a:spcPts val="1200"/>
              </a:spcAft>
              <a:buFont typeface="Arial" panose="020B0604020202020204" pitchFamily="34" charset="0"/>
              <a:buChar char="•"/>
            </a:pPr>
            <a:r>
              <a:rPr lang="en-US" sz="2200" dirty="0">
                <a:solidFill>
                  <a:schemeClr val="tx1"/>
                </a:solidFill>
                <a:latin typeface="Calibri" panose="020F0502020204030204" pitchFamily="34" charset="0"/>
              </a:rPr>
              <a:t>ICT &amp; DRR  </a:t>
            </a:r>
          </a:p>
          <a:p>
            <a:pPr marL="342900" indent="-342900" algn="l">
              <a:lnSpc>
                <a:spcPct val="100000"/>
              </a:lnSpc>
              <a:spcBef>
                <a:spcPts val="150"/>
              </a:spcBef>
              <a:spcAft>
                <a:spcPts val="1200"/>
              </a:spcAft>
              <a:buFont typeface="Arial" panose="020B0604020202020204" pitchFamily="34" charset="0"/>
              <a:buChar char="•"/>
            </a:pPr>
            <a:r>
              <a:rPr lang="en-US" sz="2200" dirty="0">
                <a:solidFill>
                  <a:schemeClr val="tx1"/>
                </a:solidFill>
                <a:latin typeface="Calibri" panose="020F0502020204030204" pitchFamily="34" charset="0"/>
              </a:rPr>
              <a:t>Extended operating hours (study, teacher prep., training)</a:t>
            </a:r>
          </a:p>
          <a:p>
            <a:pPr marL="342900" indent="-342900" algn="l">
              <a:lnSpc>
                <a:spcPct val="100000"/>
              </a:lnSpc>
              <a:spcBef>
                <a:spcPts val="150"/>
              </a:spcBef>
              <a:spcAft>
                <a:spcPts val="1200"/>
              </a:spcAft>
              <a:buFont typeface="Arial" panose="020B0604020202020204" pitchFamily="34" charset="0"/>
              <a:buChar char="•"/>
            </a:pPr>
            <a:r>
              <a:rPr lang="en-US" sz="2200" dirty="0">
                <a:solidFill>
                  <a:schemeClr val="tx1"/>
                </a:solidFill>
                <a:latin typeface="Calibri" panose="020F0502020204030204" pitchFamily="34" charset="0"/>
              </a:rPr>
              <a:t>Better learning environment – better health</a:t>
            </a:r>
          </a:p>
          <a:p>
            <a:pPr marL="342900" indent="-342900" algn="l">
              <a:lnSpc>
                <a:spcPct val="100000"/>
              </a:lnSpc>
              <a:spcBef>
                <a:spcPts val="150"/>
              </a:spcBef>
              <a:spcAft>
                <a:spcPts val="1200"/>
              </a:spcAft>
              <a:buFont typeface="Arial" panose="020B0604020202020204" pitchFamily="34" charset="0"/>
              <a:buChar char="•"/>
            </a:pPr>
            <a:r>
              <a:rPr lang="en-US" sz="2200" dirty="0">
                <a:solidFill>
                  <a:schemeClr val="tx1"/>
                </a:solidFill>
                <a:latin typeface="Calibri" panose="020F0502020204030204" pitchFamily="34" charset="0"/>
              </a:rPr>
              <a:t>Increased energy savings</a:t>
            </a:r>
          </a:p>
          <a:p>
            <a:pPr marL="342900" indent="-342900" algn="l">
              <a:lnSpc>
                <a:spcPct val="100000"/>
              </a:lnSpc>
              <a:spcBef>
                <a:spcPts val="150"/>
              </a:spcBef>
              <a:spcAft>
                <a:spcPts val="1200"/>
              </a:spcAft>
              <a:buFont typeface="Arial" panose="020B0604020202020204" pitchFamily="34" charset="0"/>
              <a:buChar char="•"/>
            </a:pPr>
            <a:r>
              <a:rPr lang="en-US" sz="2200" dirty="0">
                <a:solidFill>
                  <a:schemeClr val="tx1"/>
                </a:solidFill>
                <a:latin typeface="Calibri" panose="020F0502020204030204" pitchFamily="34" charset="0"/>
              </a:rPr>
              <a:t>Supports a mindset of low-carbon development for future generations</a:t>
            </a:r>
          </a:p>
          <a:p>
            <a:pPr algn="l">
              <a:lnSpc>
                <a:spcPct val="100000"/>
              </a:lnSpc>
              <a:spcBef>
                <a:spcPts val="150"/>
              </a:spcBef>
              <a:spcAft>
                <a:spcPts val="1200"/>
              </a:spcAft>
            </a:pPr>
            <a:endParaRPr lang="en-US" sz="2200" dirty="0">
              <a:solidFill>
                <a:schemeClr val="tx1"/>
              </a:solidFill>
              <a:latin typeface="Calibri" panose="020F0502020204030204" pitchFamily="34" charset="0"/>
            </a:endParaRPr>
          </a:p>
          <a:p>
            <a:pPr algn="l">
              <a:lnSpc>
                <a:spcPct val="100000"/>
              </a:lnSpc>
              <a:spcBef>
                <a:spcPts val="150"/>
              </a:spcBef>
              <a:spcAft>
                <a:spcPts val="1200"/>
              </a:spcAft>
            </a:pPr>
            <a:r>
              <a:rPr lang="en-US" b="1" dirty="0">
                <a:solidFill>
                  <a:schemeClr val="tx1"/>
                </a:solidFill>
                <a:latin typeface="Calibri" panose="020F0502020204030204" pitchFamily="34" charset="0"/>
              </a:rPr>
              <a:t>→ School attendance and performance levels increase</a:t>
            </a:r>
          </a:p>
        </p:txBody>
      </p:sp>
    </p:spTree>
    <p:extLst>
      <p:ext uri="{BB962C8B-B14F-4D97-AF65-F5344CB8AC3E}">
        <p14:creationId xmlns:p14="http://schemas.microsoft.com/office/powerpoint/2010/main" val="368560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592743"/>
          </a:xfrm>
          <a:prstGeom prst="rect">
            <a:avLst/>
          </a:prstGeom>
          <a:solidFill>
            <a:srgbClr val="142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副标题 2"/>
          <p:cNvSpPr txBox="1">
            <a:spLocks/>
          </p:cNvSpPr>
          <p:nvPr/>
        </p:nvSpPr>
        <p:spPr>
          <a:xfrm>
            <a:off x="94487" y="659533"/>
            <a:ext cx="6858000" cy="618523"/>
          </a:xfrm>
          <a:prstGeom prst="rect">
            <a:avLst/>
          </a:prstGeom>
        </p:spPr>
        <p:txBody>
          <a:bodyPr vert="horz" lIns="91440" tIns="45720" rIns="91440" bIns="45720" rtlCol="0" anchor="b">
            <a:normAutofit/>
          </a:bodyPr>
          <a:lstStyle>
            <a:lvl1pPr marL="0" indent="0" algn="r" defTabSz="685800" rtl="0" eaLnBrk="1" latinLnBrk="0" hangingPunct="1">
              <a:lnSpc>
                <a:spcPct val="90000"/>
              </a:lnSpc>
              <a:spcBef>
                <a:spcPts val="750"/>
              </a:spcBef>
              <a:buFont typeface="Arial" panose="020B0604020202020204" pitchFamily="34" charset="0"/>
              <a:buNone/>
              <a:defRPr sz="2400" b="0" kern="120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kumimoji="1" lang="en-US" altLang="zh-CN" b="1" dirty="0">
                <a:solidFill>
                  <a:srgbClr val="0070C0"/>
                </a:solidFill>
                <a:latin typeface="Calibri" charset="0"/>
                <a:ea typeface="Calibri" charset="0"/>
                <a:cs typeface="Calibri" charset="0"/>
              </a:rPr>
              <a:t>PRIORITY ACTIONS</a:t>
            </a:r>
            <a:endParaRPr kumimoji="1" lang="zh-CN" altLang="en-US" b="1" dirty="0">
              <a:solidFill>
                <a:srgbClr val="0070C0"/>
              </a:solidFill>
              <a:latin typeface="Calibri" charset="0"/>
              <a:ea typeface="Calibri" charset="0"/>
              <a:cs typeface="Calibri" charset="0"/>
            </a:endParaRPr>
          </a:p>
        </p:txBody>
      </p:sp>
      <p:pic>
        <p:nvPicPr>
          <p:cNvPr id="11" name="Imagen 11" descr="Macintosh HD:Users:idalia_iam:Downloads:unnamed.png"/>
          <p:cNvPicPr>
            <a:picLocks/>
          </p:cNvPicPr>
          <p:nvPr/>
        </p:nvPicPr>
        <p:blipFill>
          <a:blip r:embed="rId3" cstate="print">
            <a:alphaModFix amt="21000"/>
            <a:extLst>
              <a:ext uri="{28A0092B-C50C-407E-A947-70E740481C1C}">
                <a14:useLocalDpi xmlns:a14="http://schemas.microsoft.com/office/drawing/2010/main" val="0"/>
              </a:ext>
            </a:extLst>
          </a:blip>
          <a:srcRect/>
          <a:stretch>
            <a:fillRect/>
          </a:stretch>
        </p:blipFill>
        <p:spPr bwMode="auto">
          <a:xfrm>
            <a:off x="5442967" y="2455926"/>
            <a:ext cx="5040000" cy="5040000"/>
          </a:xfrm>
          <a:prstGeom prst="rect">
            <a:avLst/>
          </a:prstGeom>
          <a:noFill/>
          <a:ln>
            <a:noFill/>
          </a:ln>
        </p:spPr>
      </p:pic>
      <p:sp>
        <p:nvSpPr>
          <p:cNvPr id="8" name="文本框 7"/>
          <p:cNvSpPr txBox="1"/>
          <p:nvPr/>
        </p:nvSpPr>
        <p:spPr>
          <a:xfrm>
            <a:off x="170688" y="6267272"/>
            <a:ext cx="8780746" cy="461665"/>
          </a:xfrm>
          <a:prstGeom prst="rect">
            <a:avLst/>
          </a:prstGeom>
          <a:noFill/>
          <a:ln>
            <a:solidFill>
              <a:schemeClr val="tx1">
                <a:lumMod val="85000"/>
                <a:lumOff val="15000"/>
              </a:schemeClr>
            </a:solidFill>
          </a:ln>
        </p:spPr>
        <p:txBody>
          <a:bodyPr wrap="square" rtlCol="0">
            <a:spAutoFit/>
          </a:bodyPr>
          <a:lstStyle/>
          <a:p>
            <a:r>
              <a:rPr kumimoji="1" lang="en-US" altLang="zh-CN" sz="1200" b="1" dirty="0">
                <a:solidFill>
                  <a:schemeClr val="tx1">
                    <a:lumMod val="85000"/>
                    <a:lumOff val="15000"/>
                  </a:schemeClr>
                </a:solidFill>
                <a:latin typeface="Calibri" charset="0"/>
                <a:ea typeface="Calibri" charset="0"/>
                <a:cs typeface="Calibri" charset="0"/>
              </a:rPr>
              <a:t>Developed by </a:t>
            </a:r>
            <a:r>
              <a:rPr kumimoji="1" lang="en-US" altLang="zh-CN" sz="1200" dirty="0">
                <a:solidFill>
                  <a:schemeClr val="tx1">
                    <a:lumMod val="85000"/>
                    <a:lumOff val="15000"/>
                  </a:schemeClr>
                </a:solidFill>
                <a:latin typeface="Calibri" charset="0"/>
                <a:ea typeface="Calibri" charset="0"/>
                <a:cs typeface="Calibri" charset="0"/>
              </a:rPr>
              <a:t>UNICEF</a:t>
            </a:r>
          </a:p>
          <a:p>
            <a:r>
              <a:rPr kumimoji="1" lang="en-US" altLang="zh-CN" sz="1200" b="1" dirty="0">
                <a:solidFill>
                  <a:schemeClr val="tx1">
                    <a:lumMod val="85000"/>
                    <a:lumOff val="15000"/>
                  </a:schemeClr>
                </a:solidFill>
                <a:latin typeface="Calibri" charset="0"/>
                <a:ea typeface="Calibri" charset="0"/>
                <a:cs typeface="Calibri" charset="0"/>
              </a:rPr>
              <a:t>In collaboration </a:t>
            </a:r>
            <a:r>
              <a:rPr kumimoji="1" lang="en-US" altLang="zh-CN" sz="1200" b="1">
                <a:solidFill>
                  <a:schemeClr val="tx1">
                    <a:lumMod val="85000"/>
                    <a:lumOff val="15000"/>
                  </a:schemeClr>
                </a:solidFill>
                <a:latin typeface="Calibri" charset="0"/>
                <a:ea typeface="Calibri" charset="0"/>
                <a:cs typeface="Calibri" charset="0"/>
              </a:rPr>
              <a:t>with </a:t>
            </a:r>
            <a:r>
              <a:rPr kumimoji="1" lang="en-US" altLang="zh-CN" sz="1200">
                <a:solidFill>
                  <a:schemeClr val="tx1">
                    <a:lumMod val="85000"/>
                    <a:lumOff val="15000"/>
                  </a:schemeClr>
                </a:solidFill>
                <a:latin typeface="Calibri" charset="0"/>
                <a:ea typeface="Calibri" charset="0"/>
                <a:cs typeface="Calibri" charset="0"/>
              </a:rPr>
              <a:t>UN DESA</a:t>
            </a:r>
            <a:endParaRPr kumimoji="1" lang="en-US" altLang="zh-CN" sz="1200" dirty="0">
              <a:solidFill>
                <a:schemeClr val="tx1">
                  <a:lumMod val="85000"/>
                  <a:lumOff val="15000"/>
                </a:schemeClr>
              </a:solidFill>
              <a:latin typeface="Calibri" charset="0"/>
              <a:ea typeface="Calibri" charset="0"/>
              <a:cs typeface="Calibri" charset="0"/>
            </a:endParaRPr>
          </a:p>
        </p:txBody>
      </p:sp>
      <p:sp>
        <p:nvSpPr>
          <p:cNvPr id="10" name="副标题 2"/>
          <p:cNvSpPr txBox="1">
            <a:spLocks/>
          </p:cNvSpPr>
          <p:nvPr/>
        </p:nvSpPr>
        <p:spPr>
          <a:xfrm>
            <a:off x="170687" y="97536"/>
            <a:ext cx="8372063" cy="61852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algn="l"/>
            <a:r>
              <a:rPr kumimoji="1" lang="en-US" altLang="zh-CN" sz="2400" b="1" dirty="0">
                <a:solidFill>
                  <a:srgbClr val="FFC000"/>
                </a:solidFill>
                <a:latin typeface="Calibri" charset="0"/>
                <a:ea typeface="Calibri" charset="0"/>
                <a:cs typeface="Calibri" charset="0"/>
              </a:rPr>
              <a:t>POLICY BRIEF #4  </a:t>
            </a:r>
            <a:r>
              <a:rPr kumimoji="1" lang="en-US" altLang="zh-CN" sz="2400" b="1" dirty="0">
                <a:solidFill>
                  <a:schemeClr val="bg1"/>
                </a:solidFill>
                <a:latin typeface="Calibri" charset="0"/>
                <a:ea typeface="Calibri" charset="0"/>
                <a:cs typeface="Calibri" charset="0"/>
              </a:rPr>
              <a:t>Education and Energy </a:t>
            </a:r>
            <a:endParaRPr kumimoji="1" lang="zh-CN" altLang="en-US" sz="2400" b="1" dirty="0">
              <a:solidFill>
                <a:schemeClr val="bg1"/>
              </a:solidFill>
              <a:latin typeface="Calibri" charset="0"/>
              <a:ea typeface="Calibri" charset="0"/>
              <a:cs typeface="Calibri" charset="0"/>
            </a:endParaRPr>
          </a:p>
        </p:txBody>
      </p:sp>
      <p:sp>
        <p:nvSpPr>
          <p:cNvPr id="9" name="文本框 8"/>
          <p:cNvSpPr txBox="1"/>
          <p:nvPr/>
        </p:nvSpPr>
        <p:spPr>
          <a:xfrm>
            <a:off x="170687" y="1278056"/>
            <a:ext cx="8597532" cy="4708981"/>
          </a:xfrm>
          <a:prstGeom prst="rect">
            <a:avLst/>
          </a:prstGeom>
          <a:noFill/>
        </p:spPr>
        <p:txBody>
          <a:bodyPr wrap="square" rtlCol="0">
            <a:spAutoFit/>
          </a:bodyPr>
          <a:lstStyle/>
          <a:p>
            <a:pPr marL="342900" indent="-342900">
              <a:spcAft>
                <a:spcPts val="2400"/>
              </a:spcAft>
              <a:buFont typeface="ZapfDingbatsITC" charset="0"/>
              <a:buChar char="➪"/>
            </a:pPr>
            <a:r>
              <a:rPr kumimoji="1" lang="en-US" altLang="zh-CN" sz="2000" dirty="0">
                <a:solidFill>
                  <a:schemeClr val="tx1">
                    <a:lumMod val="85000"/>
                    <a:lumOff val="15000"/>
                  </a:schemeClr>
                </a:solidFill>
                <a:latin typeface="Calibri" charset="0"/>
                <a:ea typeface="Calibri" charset="0"/>
                <a:cs typeface="Calibri" charset="0"/>
              </a:rPr>
              <a:t>Quantitative and qualitative </a:t>
            </a:r>
            <a:r>
              <a:rPr kumimoji="1" lang="en-US" altLang="zh-CN" sz="2400" b="1" dirty="0">
                <a:solidFill>
                  <a:schemeClr val="tx1">
                    <a:lumMod val="85000"/>
                    <a:lumOff val="15000"/>
                  </a:schemeClr>
                </a:solidFill>
                <a:latin typeface="Calibri" charset="0"/>
                <a:ea typeface="Calibri" charset="0"/>
                <a:cs typeface="Calibri" charset="0"/>
              </a:rPr>
              <a:t>data and information </a:t>
            </a:r>
            <a:r>
              <a:rPr kumimoji="1" lang="en-US" altLang="zh-CN" sz="2000" dirty="0">
                <a:solidFill>
                  <a:schemeClr val="tx1">
                    <a:lumMod val="85000"/>
                    <a:lumOff val="15000"/>
                  </a:schemeClr>
                </a:solidFill>
                <a:latin typeface="Calibri" charset="0"/>
                <a:ea typeface="Calibri" charset="0"/>
                <a:cs typeface="Calibri" charset="0"/>
              </a:rPr>
              <a:t>on energy access in educational facilities</a:t>
            </a:r>
          </a:p>
          <a:p>
            <a:pPr marL="342900" indent="-342900">
              <a:spcAft>
                <a:spcPts val="2400"/>
              </a:spcAft>
              <a:buFont typeface="ZapfDingbatsITC" charset="0"/>
              <a:buChar char="➪"/>
            </a:pPr>
            <a:r>
              <a:rPr kumimoji="1" lang="en-US" altLang="zh-CN" sz="2400" b="1" dirty="0">
                <a:solidFill>
                  <a:schemeClr val="tx1">
                    <a:lumMod val="85000"/>
                    <a:lumOff val="15000"/>
                  </a:schemeClr>
                </a:solidFill>
                <a:latin typeface="Calibri" charset="0"/>
                <a:ea typeface="Calibri" charset="0"/>
                <a:cs typeface="Calibri" charset="0"/>
              </a:rPr>
              <a:t>Enabling policies </a:t>
            </a:r>
            <a:r>
              <a:rPr kumimoji="1" lang="en-US" altLang="zh-CN" sz="2000" dirty="0">
                <a:solidFill>
                  <a:schemeClr val="tx1">
                    <a:lumMod val="85000"/>
                    <a:lumOff val="15000"/>
                  </a:schemeClr>
                </a:solidFill>
                <a:latin typeface="Calibri" charset="0"/>
                <a:ea typeface="Calibri" charset="0"/>
                <a:cs typeface="Calibri" charset="0"/>
              </a:rPr>
              <a:t>that </a:t>
            </a:r>
            <a:r>
              <a:rPr kumimoji="1" lang="en-US" altLang="zh-CN" sz="2000" dirty="0" err="1">
                <a:solidFill>
                  <a:schemeClr val="tx1">
                    <a:lumMod val="85000"/>
                    <a:lumOff val="15000"/>
                  </a:schemeClr>
                </a:solidFill>
                <a:latin typeface="Calibri" charset="0"/>
                <a:ea typeface="Calibri" charset="0"/>
                <a:cs typeface="Calibri" charset="0"/>
              </a:rPr>
              <a:t>incentivise</a:t>
            </a:r>
            <a:r>
              <a:rPr kumimoji="1" lang="en-US" altLang="zh-CN" sz="2000" dirty="0">
                <a:solidFill>
                  <a:schemeClr val="tx1">
                    <a:lumMod val="85000"/>
                    <a:lumOff val="15000"/>
                  </a:schemeClr>
                </a:solidFill>
                <a:latin typeface="Calibri" charset="0"/>
                <a:ea typeface="Calibri" charset="0"/>
                <a:cs typeface="Calibri" charset="0"/>
              </a:rPr>
              <a:t> and </a:t>
            </a:r>
            <a:r>
              <a:rPr kumimoji="1" lang="en-US" altLang="zh-CN" sz="2000" dirty="0" err="1">
                <a:solidFill>
                  <a:schemeClr val="tx1">
                    <a:lumMod val="85000"/>
                    <a:lumOff val="15000"/>
                  </a:schemeClr>
                </a:solidFill>
                <a:latin typeface="Calibri" charset="0"/>
                <a:ea typeface="Calibri" charset="0"/>
                <a:cs typeface="Calibri" charset="0"/>
              </a:rPr>
              <a:t>prioritise</a:t>
            </a:r>
            <a:r>
              <a:rPr kumimoji="1" lang="en-US" altLang="zh-CN" sz="2000" dirty="0">
                <a:solidFill>
                  <a:schemeClr val="tx1">
                    <a:lumMod val="85000"/>
                    <a:lumOff val="15000"/>
                  </a:schemeClr>
                </a:solidFill>
                <a:latin typeface="Calibri" charset="0"/>
                <a:ea typeface="Calibri" charset="0"/>
                <a:cs typeface="Calibri" charset="0"/>
              </a:rPr>
              <a:t> investment in energy access in the education sector</a:t>
            </a:r>
          </a:p>
          <a:p>
            <a:pPr marL="342900" indent="-342900">
              <a:spcAft>
                <a:spcPts val="2400"/>
              </a:spcAft>
              <a:buFont typeface="ZapfDingbatsITC" charset="0"/>
              <a:buChar char="➪"/>
            </a:pPr>
            <a:r>
              <a:rPr kumimoji="1" lang="en-US" altLang="zh-CN" sz="2400" dirty="0">
                <a:solidFill>
                  <a:schemeClr val="tx1">
                    <a:lumMod val="85000"/>
                    <a:lumOff val="15000"/>
                  </a:schemeClr>
                </a:solidFill>
                <a:latin typeface="Calibri" charset="0"/>
                <a:ea typeface="Calibri" charset="0"/>
                <a:cs typeface="Calibri" charset="0"/>
              </a:rPr>
              <a:t>Reinforce</a:t>
            </a:r>
            <a:r>
              <a:rPr kumimoji="1" lang="en-US" altLang="zh-CN" sz="2400" b="1" dirty="0">
                <a:solidFill>
                  <a:schemeClr val="tx1">
                    <a:lumMod val="85000"/>
                    <a:lumOff val="15000"/>
                  </a:schemeClr>
                </a:solidFill>
                <a:latin typeface="Calibri" charset="0"/>
                <a:ea typeface="Calibri" charset="0"/>
                <a:cs typeface="Calibri" charset="0"/>
              </a:rPr>
              <a:t> collaboration</a:t>
            </a:r>
            <a:r>
              <a:rPr kumimoji="1" lang="en-US" altLang="zh-CN" sz="2000" dirty="0">
                <a:solidFill>
                  <a:schemeClr val="tx1">
                    <a:lumMod val="85000"/>
                    <a:lumOff val="15000"/>
                  </a:schemeClr>
                </a:solidFill>
                <a:latin typeface="Calibri" charset="0"/>
                <a:ea typeface="Calibri" charset="0"/>
                <a:cs typeface="Calibri" charset="0"/>
              </a:rPr>
              <a:t> and coordination among stakeholders to facilitate energy and education infrastructure and services</a:t>
            </a:r>
          </a:p>
          <a:p>
            <a:pPr marL="342900" indent="-342900">
              <a:spcAft>
                <a:spcPts val="2400"/>
              </a:spcAft>
              <a:buFont typeface="ZapfDingbatsITC" charset="0"/>
              <a:buChar char="➪"/>
            </a:pPr>
            <a:r>
              <a:rPr kumimoji="1" lang="en-US" altLang="zh-CN" sz="2000" dirty="0" err="1">
                <a:solidFill>
                  <a:schemeClr val="tx1">
                    <a:lumMod val="85000"/>
                    <a:lumOff val="15000"/>
                  </a:schemeClr>
                </a:solidFill>
                <a:latin typeface="Calibri" charset="0"/>
                <a:ea typeface="Calibri" charset="0"/>
                <a:cs typeface="Calibri" charset="0"/>
              </a:rPr>
              <a:t>Catalyse</a:t>
            </a:r>
            <a:r>
              <a:rPr kumimoji="1" lang="en-US" altLang="zh-CN" sz="2000" dirty="0">
                <a:solidFill>
                  <a:schemeClr val="tx1">
                    <a:lumMod val="85000"/>
                    <a:lumOff val="15000"/>
                  </a:schemeClr>
                </a:solidFill>
                <a:latin typeface="Calibri" charset="0"/>
                <a:ea typeface="Calibri" charset="0"/>
                <a:cs typeface="Calibri" charset="0"/>
              </a:rPr>
              <a:t> support through </a:t>
            </a:r>
            <a:r>
              <a:rPr kumimoji="1" lang="en-US" altLang="zh-CN" sz="2400" b="1" dirty="0">
                <a:solidFill>
                  <a:schemeClr val="tx1">
                    <a:lumMod val="85000"/>
                    <a:lumOff val="15000"/>
                  </a:schemeClr>
                </a:solidFill>
                <a:latin typeface="Calibri" charset="0"/>
                <a:ea typeface="Calibri" charset="0"/>
                <a:cs typeface="Calibri" charset="0"/>
              </a:rPr>
              <a:t>stakeholder engagement, public advocacy </a:t>
            </a:r>
            <a:r>
              <a:rPr kumimoji="1" lang="en-US" altLang="zh-CN" sz="2000" dirty="0">
                <a:solidFill>
                  <a:schemeClr val="tx1">
                    <a:lumMod val="85000"/>
                    <a:lumOff val="15000"/>
                  </a:schemeClr>
                </a:solidFill>
                <a:latin typeface="Calibri" charset="0"/>
                <a:ea typeface="Calibri" charset="0"/>
                <a:cs typeface="Calibri" charset="0"/>
              </a:rPr>
              <a:t>and outreach to influence decision makers</a:t>
            </a:r>
          </a:p>
          <a:p>
            <a:pPr marL="342900" indent="-342900">
              <a:spcAft>
                <a:spcPts val="2400"/>
              </a:spcAft>
              <a:buFont typeface="ZapfDingbatsITC" charset="0"/>
              <a:buChar char="➪"/>
            </a:pPr>
            <a:r>
              <a:rPr kumimoji="1" lang="en-US" altLang="zh-CN" sz="2000" dirty="0">
                <a:solidFill>
                  <a:schemeClr val="tx1">
                    <a:lumMod val="85000"/>
                    <a:lumOff val="15000"/>
                  </a:schemeClr>
                </a:solidFill>
                <a:latin typeface="Calibri" charset="0"/>
                <a:ea typeface="Calibri" charset="0"/>
                <a:cs typeface="Calibri" charset="0"/>
              </a:rPr>
              <a:t>Enhance </a:t>
            </a:r>
            <a:r>
              <a:rPr kumimoji="1" lang="en-US" altLang="zh-CN" sz="2400" b="1" dirty="0">
                <a:solidFill>
                  <a:schemeClr val="tx1">
                    <a:lumMod val="85000"/>
                    <a:lumOff val="15000"/>
                  </a:schemeClr>
                </a:solidFill>
                <a:latin typeface="Calibri" charset="0"/>
                <a:ea typeface="Calibri" charset="0"/>
                <a:cs typeface="Calibri" charset="0"/>
              </a:rPr>
              <a:t>public awareness and education </a:t>
            </a:r>
            <a:r>
              <a:rPr kumimoji="1" lang="en-US" altLang="zh-CN" sz="2000" dirty="0">
                <a:solidFill>
                  <a:schemeClr val="tx1">
                    <a:lumMod val="85000"/>
                    <a:lumOff val="15000"/>
                  </a:schemeClr>
                </a:solidFill>
                <a:latin typeface="Calibri" charset="0"/>
                <a:ea typeface="Calibri" charset="0"/>
                <a:cs typeface="Calibri" charset="0"/>
              </a:rPr>
              <a:t>to adults and children on sustainable energy, and encourage youth innovation</a:t>
            </a:r>
          </a:p>
        </p:txBody>
      </p:sp>
    </p:spTree>
    <p:extLst>
      <p:ext uri="{BB962C8B-B14F-4D97-AF65-F5344CB8AC3E}">
        <p14:creationId xmlns:p14="http://schemas.microsoft.com/office/powerpoint/2010/main" val="135718168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1644</TotalTime>
  <Words>682</Words>
  <Application>Microsoft Macintosh PowerPoint</Application>
  <PresentationFormat>On-screen Show (4:3)</PresentationFormat>
  <Paragraphs>45</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DengXian</vt:lpstr>
      <vt:lpstr>DengXian Light</vt:lpstr>
      <vt:lpstr>Arial</vt:lpstr>
      <vt:lpstr>Calibri</vt:lpstr>
      <vt:lpstr>ZapfDingbatsITC</vt:lpstr>
      <vt:lpstr>Office 主题</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dc:title>
  <dc:creator>Microsoft Office 用户</dc:creator>
  <cp:lastModifiedBy>David Koranyi</cp:lastModifiedBy>
  <cp:revision>301</cp:revision>
  <dcterms:created xsi:type="dcterms:W3CDTF">2018-03-14T12:13:39Z</dcterms:created>
  <dcterms:modified xsi:type="dcterms:W3CDTF">2019-07-11T19:25:37Z</dcterms:modified>
</cp:coreProperties>
</file>