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10"/>
  </p:notesMasterIdLst>
  <p:sldIdLst>
    <p:sldId id="256" r:id="rId5"/>
    <p:sldId id="2692" r:id="rId6"/>
    <p:sldId id="2689" r:id="rId7"/>
    <p:sldId id="2694" r:id="rId8"/>
    <p:sldId id="313" r:id="rId9"/>
  </p:sldIdLst>
  <p:sldSz cx="9144000" cy="5143500" type="screen16x9"/>
  <p:notesSz cx="6797675" cy="9926638"/>
  <p:defaultTextStyle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ngguang Yu" initials="CY" lastIdx="3" clrIdx="0">
    <p:extLst>
      <p:ext uri="{19B8F6BF-5375-455C-9EA6-DF929625EA0E}">
        <p15:presenceInfo xmlns:p15="http://schemas.microsoft.com/office/powerpoint/2012/main" userId="S::chongguang.yu@undp.org::c8a8ff19-7067-48df-89a1-e80940a5f98d" providerId="AD"/>
      </p:ext>
    </p:extLst>
  </p:cmAuthor>
  <p:cmAuthor id="2" name="Radhika Dave" initials="RD" lastIdx="1" clrIdx="1">
    <p:extLst>
      <p:ext uri="{19B8F6BF-5375-455C-9EA6-DF929625EA0E}">
        <p15:presenceInfo xmlns:p15="http://schemas.microsoft.com/office/powerpoint/2012/main" userId="S::radhika.dave@undp.org::64b2b2df-00de-4a7d-9ebf-d277a0d09a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58718"/>
  </p:normalViewPr>
  <p:slideViewPr>
    <p:cSldViewPr snapToGrid="0">
      <p:cViewPr>
        <p:scale>
          <a:sx n="155" d="100"/>
          <a:sy n="155" d="100"/>
        </p:scale>
        <p:origin x="3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107031" tIns="53515" rIns="107031" bIns="53515" rtlCol="0"/>
          <a:lstStyle>
            <a:lvl1pPr algn="l">
              <a:defRPr sz="14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9" y="0"/>
            <a:ext cx="2945659" cy="498056"/>
          </a:xfrm>
          <a:prstGeom prst="rect">
            <a:avLst/>
          </a:prstGeom>
        </p:spPr>
        <p:txBody>
          <a:bodyPr vert="horz" lIns="107031" tIns="53515" rIns="107031" bIns="53515" rtlCol="0"/>
          <a:lstStyle>
            <a:lvl1pPr algn="r">
              <a:defRPr sz="1400"/>
            </a:lvl1pPr>
          </a:lstStyle>
          <a:p>
            <a:fld id="{AF17B9BE-AD5D-410C-9AE7-3C302C5CCA96}" type="datetimeFigureOut">
              <a:rPr lang="en-AU" smtClean="0"/>
              <a:t>11/6/20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031" tIns="53515" rIns="107031" bIns="5351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107031" tIns="53515" rIns="107031" bIns="535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107031" tIns="53515" rIns="107031" bIns="53515" rtlCol="0" anchor="b"/>
          <a:lstStyle>
            <a:lvl1pPr algn="l">
              <a:defRPr sz="14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9" y="9428584"/>
            <a:ext cx="2945659" cy="498055"/>
          </a:xfrm>
          <a:prstGeom prst="rect">
            <a:avLst/>
          </a:prstGeom>
        </p:spPr>
        <p:txBody>
          <a:bodyPr vert="horz" lIns="107031" tIns="53515" rIns="107031" bIns="53515" rtlCol="0" anchor="b"/>
          <a:lstStyle>
            <a:lvl1pPr algn="r">
              <a:defRPr sz="1400"/>
            </a:lvl1pPr>
          </a:lstStyle>
          <a:p>
            <a:fld id="{CF40E16A-C5D4-40CD-AE01-E55D6E04D3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71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9107-FF86-4DE3-8941-6BC7734A3D8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17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9107-FF86-4DE3-8941-6BC7734A3D8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07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9107-FF86-4DE3-8941-6BC7734A3D8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51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468B6B-F856-AB43-A60E-7D222B2CB96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83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0846-9A45-487A-848B-E96ECC1F6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F8CC4-FC81-4BC8-A1C8-39F2A6A36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6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E32ED-4365-49AC-89F4-56D1A03C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7F465-CFB0-437F-A4BC-34E57FD2D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D1B4E-D131-4FEA-ACF6-4DE6546D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321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9D1AE-A97D-41F6-B1C0-F9ED70A51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E7293-B6BA-41A5-9E14-455BE10C8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9EB75-3341-4E10-A425-37F1E74C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97081-FD22-46E6-9B3D-4588059D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753B3-6DC4-46A8-BAD6-CEE39699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2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AA6CB0-0216-4EC7-940A-6D24BBF22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4639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B1085-CF04-4C3A-A11F-4A09D987B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4639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9709-C93B-497F-BB3D-E5B2604D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CB86E-9DF3-4978-B327-603FE970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C261A-E7FA-4C8E-9344-6EC1CD09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29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5322-46D7-4994-A617-E822AF4B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45CAB-B28D-4829-B31B-9A03B74A2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A113F-653B-4230-90F6-81503D31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E2598-F8FE-4A3E-9DB4-1DAA3C476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65248-BE6F-44B0-8224-CD2BB823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566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226F-0163-47C5-841E-D370DAA0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701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B79A0-44E0-4841-92A4-8A3B297AA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1701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D846C-C47F-4A9C-899A-F0DE1299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5D4A8-0FF7-4949-BDDC-0FEACF46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4B690-A0B9-415F-B2D0-22131DA0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51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130A-5B6B-44D1-82D4-2460A734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ED9AE-5AAE-46B5-BD24-2567D2565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E88B0-7BA0-4932-81A0-C482D044E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45598-877B-4A08-9833-2C16A1A4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6F4A2-2468-44A3-B8F0-130A5947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B8DA6-20BC-4E6C-B6CF-E88F1988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41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0C13-9DC5-4738-986A-61BDF98B9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274639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4EE0E-DBFF-43F2-B73B-1D358935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C243B-2743-4056-A8B5-56DD8EE40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209A1-02C7-4B5E-9BD8-28CAA0530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06C3F2-A5AC-484F-BD7C-E6E80B14C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3CBBB-3D22-447E-9CA8-E63C4398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E60F5-AE99-47F7-9922-AEB74155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AB8FE-A3FF-4F8B-B340-A3E61DD7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440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D2339-DB79-439A-BD56-B7C43F3C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64E15-1F84-4891-AC79-D3C897AD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30CBD-5874-47EF-AF8B-3E1A4CD4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BD492-913C-4969-BA57-4B27E86E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02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FEEA2-D370-4FE6-8AC6-85F9ED00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8873A0-B689-4125-9F32-E7A26A08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71625-5F7D-41F1-9048-148C732E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00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1B30-89C8-4224-B7F6-89EAB753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089EB-6502-44C8-8CE1-47084A7F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4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7DB0B-4583-4F21-989F-835E3536F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939B6-46CC-4063-ABC3-E0038D34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0DA6F-9B90-4FCB-BDBB-959B896A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DB974-FECA-4CB3-B3FF-1206531D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365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32C5-8C8A-49C0-B02E-AB3027DD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C5D582-30B2-4A3F-97D2-56943CC2C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4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D8EEF-1AD6-4E9C-A253-1AC565050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11157-1C24-47C5-A7F6-9547218D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87104-0B5D-40D0-BDF7-BF12BD76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62684-AD41-416B-A059-B9D8754F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3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21B91E-C9D8-40DF-8CAC-739406252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4639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97089-41D9-46B5-AFDB-FAFC87D1A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19FB0-4121-44F4-9E10-25584986B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D8F75-2699-4789-9112-378A2A000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20CC4-7272-46F3-A2C6-D6D7D32A6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66722" y="476374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5B97-B569-4379-8F42-E01AA873F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621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4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est restoration on the March | | WWF Forest Solutions">
            <a:extLst>
              <a:ext uri="{FF2B5EF4-FFF2-40B4-BE49-F238E27FC236}">
                <a16:creationId xmlns:a16="http://schemas.microsoft.com/office/drawing/2014/main" id="{B94FB37A-0788-4F79-9B1D-5E5608E25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94" y="0"/>
            <a:ext cx="770572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64DC94-ED17-4456-8DBF-C8D8080BD527}"/>
              </a:ext>
            </a:extLst>
          </p:cNvPr>
          <p:cNvSpPr/>
          <p:nvPr/>
        </p:nvSpPr>
        <p:spPr>
          <a:xfrm>
            <a:off x="4571999" y="0"/>
            <a:ext cx="45720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5ABC3-B3A9-4D9F-BC7E-13B7C382201E}"/>
              </a:ext>
            </a:extLst>
          </p:cNvPr>
          <p:cNvSpPr txBox="1"/>
          <p:nvPr/>
        </p:nvSpPr>
        <p:spPr>
          <a:xfrm>
            <a:off x="4903265" y="4324350"/>
            <a:ext cx="40121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AU" b="1"/>
              <a:t>UNDP </a:t>
            </a:r>
          </a:p>
          <a:p>
            <a:pPr algn="r"/>
            <a:r>
              <a:rPr lang="en-AU" b="1"/>
              <a:t>BPPS, Nature, Climate and Energy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402F9F-CB08-4955-9F19-2FBAD33D1481}"/>
              </a:ext>
            </a:extLst>
          </p:cNvPr>
          <p:cNvSpPr txBox="1"/>
          <p:nvPr/>
        </p:nvSpPr>
        <p:spPr>
          <a:xfrm>
            <a:off x="4979465" y="895352"/>
            <a:ext cx="401213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accent1"/>
                </a:solidFill>
              </a:rPr>
              <a:t>June, 2020</a:t>
            </a:r>
            <a:endParaRPr lang="en-AU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0CFCE-2AAC-452F-8E04-664F9D1ED051}"/>
              </a:ext>
            </a:extLst>
          </p:cNvPr>
          <p:cNvCxnSpPr>
            <a:cxnSpLocks/>
          </p:cNvCxnSpPr>
          <p:nvPr/>
        </p:nvCxnSpPr>
        <p:spPr>
          <a:xfrm>
            <a:off x="5027609" y="1220071"/>
            <a:ext cx="19065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E8660DB-B9B6-4AEA-910D-B6C05E499AA7}"/>
              </a:ext>
            </a:extLst>
          </p:cNvPr>
          <p:cNvSpPr/>
          <p:nvPr/>
        </p:nvSpPr>
        <p:spPr>
          <a:xfrm>
            <a:off x="4560360" y="0"/>
            <a:ext cx="76200" cy="5143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15A5E6-1CFA-47FC-9AC6-26FEBB3B059E}"/>
              </a:ext>
            </a:extLst>
          </p:cNvPr>
          <p:cNvSpPr txBox="1"/>
          <p:nvPr/>
        </p:nvSpPr>
        <p:spPr>
          <a:xfrm>
            <a:off x="4814534" y="1794659"/>
            <a:ext cx="43963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>
                <a:latin typeface="Arial Rounded MT Bold" panose="020F0704030504030204" pitchFamily="34" charset="0"/>
              </a:rPr>
              <a:t>Job Creation from Restoration as a Nature Based Solution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194EA9-35CC-4967-8901-5899A8515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2" y="0"/>
            <a:ext cx="510127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68959F-7155-494B-A7B9-B81124579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2" y="0"/>
            <a:ext cx="510127" cy="108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AF4BE7-520D-40B7-AFEE-1E3D637F33A1}"/>
              </a:ext>
            </a:extLst>
          </p:cNvPr>
          <p:cNvSpPr/>
          <p:nvPr/>
        </p:nvSpPr>
        <p:spPr>
          <a:xfrm>
            <a:off x="161785" y="18033"/>
            <a:ext cx="8153401" cy="830997"/>
          </a:xfrm>
          <a:prstGeom prst="rect">
            <a:avLst/>
          </a:prstGeom>
          <a:solidFill>
            <a:schemeClr val="bg1"/>
          </a:solidFill>
        </p:spPr>
        <p:txBody>
          <a:bodyPr wrap="square" anchor="t">
            <a:spAutoFit/>
          </a:bodyPr>
          <a:lstStyle/>
          <a:p>
            <a:r>
              <a:rPr lang="en-AU" sz="2400" b="1" dirty="0"/>
              <a:t>Triple Win: Nature-Based Solutions to drive </a:t>
            </a:r>
            <a:r>
              <a:rPr lang="en-AU" sz="2400" b="1" dirty="0">
                <a:ea typeface="+mn-lt"/>
                <a:cs typeface="+mn-lt"/>
              </a:rPr>
              <a:t>economic, social and environmental recovery </a:t>
            </a:r>
            <a:endParaRPr lang="en-AU" sz="2400" b="1" dirty="0">
              <a:solidFill>
                <a:srgbClr val="262626"/>
              </a:solidFill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B36AB-B434-469E-85EF-321DF8D5DC69}"/>
              </a:ext>
            </a:extLst>
          </p:cNvPr>
          <p:cNvSpPr/>
          <p:nvPr/>
        </p:nvSpPr>
        <p:spPr>
          <a:xfrm>
            <a:off x="0" y="0"/>
            <a:ext cx="76200" cy="9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F64A970-E5B9-455F-90E4-A308697A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D716-8342-4A5A-86C5-88F505E4152F}" type="slidenum">
              <a:rPr lang="en-AU" smtClean="0"/>
              <a:t>2</a:t>
            </a:fld>
            <a:endParaRPr lang="en-AU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087D4FB-D7EC-4C51-9869-40FC3152F7D0}"/>
              </a:ext>
            </a:extLst>
          </p:cNvPr>
          <p:cNvSpPr txBox="1"/>
          <p:nvPr/>
        </p:nvSpPr>
        <p:spPr>
          <a:xfrm>
            <a:off x="302629" y="623082"/>
            <a:ext cx="7717142" cy="48628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br>
              <a:rPr lang="en-IN" altLang="zh-CN" dirty="0"/>
            </a:br>
            <a:r>
              <a:rPr lang="en-IN" b="1" dirty="0">
                <a:ea typeface="+mn-lt"/>
                <a:cs typeface="+mn-lt"/>
              </a:rPr>
              <a:t>Immediate</a:t>
            </a:r>
            <a:r>
              <a:rPr lang="en-IN" dirty="0">
                <a:ea typeface="+mn-lt"/>
                <a:cs typeface="+mn-lt"/>
              </a:rPr>
              <a:t> – inclusive daily wage jobs or public works on restoration activities, e.g. ecosystem appropriate restoration, reforestation, non-timber forest produce, removal of invasive species, nursery maintenance, etc (1-12 months)*</a:t>
            </a:r>
            <a:endParaRPr lang="en-IN" altLang="zh-CN" dirty="0">
              <a:cs typeface="Calibri" panose="020F0502020204030204"/>
            </a:endParaRPr>
          </a:p>
          <a:p>
            <a:endParaRPr lang="en-IN" dirty="0">
              <a:ea typeface="+mn-lt"/>
              <a:cs typeface="+mn-lt"/>
            </a:endParaRPr>
          </a:p>
          <a:p>
            <a:r>
              <a:rPr lang="en-IN" b="1" dirty="0">
                <a:ea typeface="+mn-lt"/>
                <a:cs typeface="+mn-lt"/>
              </a:rPr>
              <a:t>Short - and Mid-term</a:t>
            </a:r>
            <a:r>
              <a:rPr lang="en-IN" dirty="0">
                <a:ea typeface="+mn-lt"/>
                <a:cs typeface="+mn-lt"/>
              </a:rPr>
              <a:t> – building and strengthening market linkages and supply chains e.g., MSMEs, supporting small holder farmers in adopting climate resilient agricultural practices in farming; (1-5 years)</a:t>
            </a:r>
          </a:p>
          <a:p>
            <a:endParaRPr lang="en-IN" dirty="0">
              <a:ea typeface="+mn-lt"/>
              <a:cs typeface="+mn-lt"/>
            </a:endParaRPr>
          </a:p>
          <a:p>
            <a:r>
              <a:rPr lang="en-IN" b="1" dirty="0">
                <a:ea typeface="+mn-lt"/>
                <a:cs typeface="+mn-lt"/>
              </a:rPr>
              <a:t>Long -term </a:t>
            </a:r>
            <a:r>
              <a:rPr lang="en-IN" dirty="0">
                <a:ea typeface="+mn-lt"/>
                <a:cs typeface="+mn-lt"/>
              </a:rPr>
              <a:t>– improved social protection, institution building and enable shift in current policies towards a low carbon economy; addressing co-vulnerabilities of social and planetary health, macroeconomic policies resilient to future shocks, incl. natural disasters, climate change (5+ years)</a:t>
            </a:r>
          </a:p>
          <a:p>
            <a:endParaRPr lang="en-IN" dirty="0">
              <a:ea typeface="+mn-lt"/>
              <a:cs typeface="+mn-lt"/>
            </a:endParaRPr>
          </a:p>
          <a:p>
            <a:r>
              <a:rPr lang="en-IN" sz="1100" dirty="0">
                <a:ea typeface="+mn-lt"/>
                <a:cs typeface="+mn-lt"/>
              </a:rPr>
              <a:t>*Important lessons from India’s MNREGS, the largest public works program in the world, with over 80 million participants; defer mechanisation to provide more workforce, where needed </a:t>
            </a:r>
            <a:endParaRPr lang="en-IN" sz="1100" dirty="0">
              <a:cs typeface="Calibri"/>
            </a:endParaRPr>
          </a:p>
          <a:p>
            <a:endParaRPr lang="en-IN" altLang="zh-CN" dirty="0"/>
          </a:p>
        </p:txBody>
      </p:sp>
    </p:spTree>
    <p:extLst>
      <p:ext uri="{BB962C8B-B14F-4D97-AF65-F5344CB8AC3E}">
        <p14:creationId xmlns:p14="http://schemas.microsoft.com/office/powerpoint/2010/main" val="374992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68959F-7155-494B-A7B9-B81124579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2" y="0"/>
            <a:ext cx="510127" cy="108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AF4BE7-520D-40B7-AFEE-1E3D637F33A1}"/>
              </a:ext>
            </a:extLst>
          </p:cNvPr>
          <p:cNvSpPr/>
          <p:nvPr/>
        </p:nvSpPr>
        <p:spPr>
          <a:xfrm>
            <a:off x="247651" y="70276"/>
            <a:ext cx="8153401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400" b="1" dirty="0"/>
              <a:t>Example from Paraguay – Restoration and forest-friendly agriculture and livestock integration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B36AB-B434-469E-85EF-321DF8D5DC69}"/>
              </a:ext>
            </a:extLst>
          </p:cNvPr>
          <p:cNvSpPr/>
          <p:nvPr/>
        </p:nvSpPr>
        <p:spPr>
          <a:xfrm>
            <a:off x="0" y="0"/>
            <a:ext cx="76200" cy="9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F64A970-E5B9-455F-90E4-A308697A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D716-8342-4A5A-86C5-88F505E4152F}" type="slidenum">
              <a:rPr lang="en-AU" smtClean="0"/>
              <a:t>3</a:t>
            </a:fld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BC318D0-88E8-42ED-9DC6-336EC0C77685}"/>
              </a:ext>
            </a:extLst>
          </p:cNvPr>
          <p:cNvSpPr/>
          <p:nvPr/>
        </p:nvSpPr>
        <p:spPr>
          <a:xfrm>
            <a:off x="190502" y="1090332"/>
            <a:ext cx="8267700" cy="95410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 algn="just"/>
            <a:r>
              <a:rPr lang="en-AU" sz="1400" b="1" dirty="0">
                <a:ea typeface="+mn-lt"/>
                <a:cs typeface="+mn-lt"/>
              </a:rPr>
              <a:t>Grain producing farmers and cattle ranchers could be incentivized to diverge from the business-as-usual production and land-use conversion practices and switch to forest-friendly, low-carbon and climate-resilient practices, through low-interest, long-term and flexible credits. This is particularly important for unemployment labours from cities returning to rural farming.</a:t>
            </a:r>
            <a:endParaRPr lang="zh-CN" sz="2000" dirty="0">
              <a:ea typeface="+mn-lt"/>
              <a:cs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471461-E6C4-48C7-990A-0598629A9534}"/>
              </a:ext>
            </a:extLst>
          </p:cNvPr>
          <p:cNvSpPr/>
          <p:nvPr/>
        </p:nvSpPr>
        <p:spPr>
          <a:xfrm>
            <a:off x="381000" y="4774960"/>
            <a:ext cx="8267700" cy="28001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AU" sz="1200" b="1" dirty="0">
                <a:solidFill>
                  <a:srgbClr val="C00000"/>
                </a:solidFill>
                <a:latin typeface="Arial"/>
                <a:ea typeface="Calibri" panose="020F0502020204030204" pitchFamily="34" charset="0"/>
                <a:cs typeface="Times New Roman"/>
              </a:rPr>
              <a:t>Key features: financial institution partnerships, grain and livestock sectors</a:t>
            </a:r>
            <a:endParaRPr lang="en-US" sz="1200" b="1" dirty="0">
              <a:solidFill>
                <a:srgbClr val="C00000"/>
              </a:solidFill>
              <a:latin typeface="Arial"/>
              <a:cs typeface="Times New Roman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029CED-0211-42AE-AD07-1FE118C75D9D}"/>
              </a:ext>
            </a:extLst>
          </p:cNvPr>
          <p:cNvSpPr/>
          <p:nvPr/>
        </p:nvSpPr>
        <p:spPr>
          <a:xfrm>
            <a:off x="76200" y="1963864"/>
            <a:ext cx="8578101" cy="28623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>
              <a:spcAft>
                <a:spcPts val="0"/>
              </a:spcAft>
            </a:pPr>
            <a:endParaRPr lang="en-AU" sz="1200" dirty="0">
              <a:ea typeface="+mn-lt"/>
              <a:cs typeface="+mn-lt"/>
            </a:endParaRPr>
          </a:p>
          <a:p>
            <a:pPr algn="just">
              <a:spcAft>
                <a:spcPts val="0"/>
              </a:spcAft>
            </a:pPr>
            <a:endParaRPr lang="en-AU" sz="1200" b="1" dirty="0">
              <a:ea typeface="+mn-lt"/>
              <a:cs typeface="+mn-lt"/>
            </a:endParaRPr>
          </a:p>
          <a:p>
            <a:pPr algn="just">
              <a:spcAft>
                <a:spcPts val="0"/>
              </a:spcAft>
            </a:pPr>
            <a:r>
              <a:rPr lang="en-AU" sz="1200" b="1" dirty="0">
                <a:ea typeface="+mn-lt"/>
                <a:cs typeface="+mn-lt"/>
              </a:rPr>
              <a:t>Why Important</a:t>
            </a:r>
          </a:p>
          <a:p>
            <a:pPr algn="just"/>
            <a:r>
              <a:rPr lang="en-AU" sz="1200" dirty="0">
                <a:ea typeface="+mn-lt"/>
                <a:cs typeface="+mn-lt"/>
              </a:rPr>
              <a:t>20% of the population is employed in the primary sector; agriculture and livestock </a:t>
            </a:r>
          </a:p>
          <a:p>
            <a:pPr algn="just"/>
            <a:r>
              <a:rPr lang="en-AU" sz="1200" dirty="0">
                <a:ea typeface="+mn-lt"/>
                <a:cs typeface="+mn-lt"/>
              </a:rPr>
              <a:t>Sector represents 30% of the country’s GDP.  </a:t>
            </a:r>
          </a:p>
          <a:p>
            <a:pPr algn="just"/>
            <a:r>
              <a:rPr lang="en-AU" sz="1200" dirty="0">
                <a:ea typeface="+mn-lt"/>
                <a:cs typeface="+mn-lt"/>
              </a:rPr>
              <a:t>Scale potential (Brazil, Uruguay and Argentina, and potentially in other countries across the world with similar commodities)</a:t>
            </a:r>
          </a:p>
          <a:p>
            <a:pPr algn="just">
              <a:spcAft>
                <a:spcPts val="0"/>
              </a:spcAft>
            </a:pPr>
            <a:endParaRPr lang="en-AU" sz="1200" b="1" dirty="0">
              <a:ea typeface="+mn-lt"/>
              <a:cs typeface="+mn-lt"/>
            </a:endParaRPr>
          </a:p>
          <a:p>
            <a:pPr algn="just">
              <a:spcAft>
                <a:spcPts val="0"/>
              </a:spcAft>
            </a:pPr>
            <a:r>
              <a:rPr lang="en-AU" sz="1200" b="1" dirty="0">
                <a:ea typeface="+mn-lt"/>
                <a:cs typeface="+mn-lt"/>
              </a:rPr>
              <a:t>What is needed: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r>
              <a:rPr lang="en-AU" sz="1200" dirty="0">
                <a:ea typeface="+mn-lt"/>
                <a:cs typeface="+mn-lt"/>
              </a:rPr>
              <a:t>incentives (low interest rate loans)  for innovative productive practices </a:t>
            </a:r>
          </a:p>
          <a:p>
            <a:pPr marL="628598" lvl="1" indent="-171450" algn="just">
              <a:buFontTx/>
              <a:buChar char="-"/>
            </a:pPr>
            <a:r>
              <a:rPr lang="en-AU" sz="1200" dirty="0">
                <a:ea typeface="+mn-lt"/>
                <a:cs typeface="+mn-lt"/>
              </a:rPr>
              <a:t>increasing resilience of productive systems to climate vulnerability and carbon sequestration. </a:t>
            </a:r>
          </a:p>
          <a:p>
            <a:pPr marL="628598" lvl="1" indent="-171450" algn="just">
              <a:buFontTx/>
              <a:buChar char="-"/>
            </a:pPr>
            <a:r>
              <a:rPr lang="en-AU" sz="1200" dirty="0">
                <a:ea typeface="+mn-lt"/>
                <a:cs typeface="+mn-lt"/>
              </a:rPr>
              <a:t>GHG emission reduction from avoided deforestation and 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r>
              <a:rPr lang="en-AU" sz="1200" dirty="0">
                <a:ea typeface="+mn-lt"/>
                <a:cs typeface="+mn-lt"/>
              </a:rPr>
              <a:t>political will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r>
              <a:rPr lang="en-AU" sz="1200" dirty="0">
                <a:ea typeface="+mn-lt"/>
                <a:cs typeface="+mn-lt"/>
              </a:rPr>
              <a:t>subsidies’ structures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r>
              <a:rPr lang="en-AU" sz="1200" dirty="0">
                <a:ea typeface="+mn-lt"/>
                <a:cs typeface="+mn-lt"/>
              </a:rPr>
              <a:t>ability of central, development and commercial banks to blend finance to structure flexible concessional finance</a:t>
            </a:r>
            <a:endParaRPr lang="en-AU" sz="1200" dirty="0">
              <a:cs typeface="Calibri"/>
            </a:endParaRPr>
          </a:p>
          <a:p>
            <a:pPr algn="just"/>
            <a:endParaRPr lang="en-AU" sz="1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649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68959F-7155-494B-A7B9-B81124579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2" y="0"/>
            <a:ext cx="510127" cy="108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AF4BE7-520D-40B7-AFEE-1E3D637F33A1}"/>
              </a:ext>
            </a:extLst>
          </p:cNvPr>
          <p:cNvSpPr/>
          <p:nvPr/>
        </p:nvSpPr>
        <p:spPr>
          <a:xfrm>
            <a:off x="247651" y="70276"/>
            <a:ext cx="815340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400" b="1" dirty="0"/>
              <a:t>Key Overarching Considerations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B36AB-B434-469E-85EF-321DF8D5DC69}"/>
              </a:ext>
            </a:extLst>
          </p:cNvPr>
          <p:cNvSpPr/>
          <p:nvPr/>
        </p:nvSpPr>
        <p:spPr>
          <a:xfrm>
            <a:off x="0" y="0"/>
            <a:ext cx="76200" cy="971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13441-43C5-7049-8734-19D5EA6AF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982980"/>
            <a:ext cx="8229601" cy="3992245"/>
          </a:xfrm>
        </p:spPr>
        <p:txBody>
          <a:bodyPr>
            <a:normAutofit/>
          </a:bodyPr>
          <a:lstStyle/>
          <a:p>
            <a:r>
              <a:rPr lang="en-US" sz="1200" dirty="0"/>
              <a:t>Ensure that </a:t>
            </a:r>
            <a:r>
              <a:rPr lang="en-US" sz="1200" b="1" dirty="0"/>
              <a:t>temporary activities are linked to more long-term solution for employment</a:t>
            </a:r>
            <a:r>
              <a:rPr lang="en-US" sz="1200" dirty="0"/>
              <a:t>. </a:t>
            </a:r>
          </a:p>
          <a:p>
            <a:r>
              <a:rPr lang="en-US" sz="1200" dirty="0"/>
              <a:t>Open doors to </a:t>
            </a:r>
            <a:r>
              <a:rPr lang="en-US" sz="1200" b="1" dirty="0"/>
              <a:t>develop added value activities</a:t>
            </a:r>
            <a:r>
              <a:rPr lang="en-US" sz="1200" dirty="0"/>
              <a:t>. It is key to have a clear methodology to identify demand, so we can help shape the products so they can have an output and generate income for communities. </a:t>
            </a:r>
          </a:p>
          <a:p>
            <a:r>
              <a:rPr lang="en-US" sz="1200" dirty="0"/>
              <a:t>At the macro level, </a:t>
            </a:r>
            <a:r>
              <a:rPr lang="en-US" sz="1200" b="1" dirty="0"/>
              <a:t>use stimulus packages to rescue industries or economic activities to make catalytic changes</a:t>
            </a:r>
            <a:r>
              <a:rPr lang="en-US" sz="1200" dirty="0"/>
              <a:t>. If conditions are tied to the delivery of government grants and loans, a market for sustainable products can be created. For instance, to tie a rescue loan to a hotel by investing in local suppliers of food, etc. (the use of concessional loans in Paraguay are a great example). </a:t>
            </a:r>
          </a:p>
          <a:p>
            <a:r>
              <a:rPr lang="en-US" sz="1200" b="1" dirty="0"/>
              <a:t>Rely on the intelligence from the CO to develop feasible ideas</a:t>
            </a:r>
            <a:r>
              <a:rPr lang="en-US" sz="1200" dirty="0"/>
              <a:t>. Market dynamics tend to be different in every single country and for every service or commodity . The green commodities </a:t>
            </a:r>
            <a:r>
              <a:rPr lang="en-US" sz="1200" dirty="0" err="1"/>
              <a:t>programme</a:t>
            </a:r>
            <a:r>
              <a:rPr lang="en-US" sz="1200" dirty="0"/>
              <a:t> has a great amount of experience linking market dynamics with commodities’ production. </a:t>
            </a:r>
          </a:p>
          <a:p>
            <a:r>
              <a:rPr lang="en-US" sz="1200" dirty="0"/>
              <a:t>Ideas must offer a </a:t>
            </a:r>
            <a:r>
              <a:rPr lang="en-US" sz="1200" b="1" dirty="0"/>
              <a:t>combination of quick-wins and long-term market linkage strategy, underpinned by a specific set of tools and methodologies </a:t>
            </a:r>
            <a:r>
              <a:rPr lang="en-US" sz="1200" dirty="0"/>
              <a:t>to support the materialization of the idea. </a:t>
            </a:r>
          </a:p>
          <a:p>
            <a:r>
              <a:rPr lang="en-US" sz="1200" dirty="0"/>
              <a:t>The ultimate goal should be </a:t>
            </a:r>
            <a:r>
              <a:rPr lang="en-US" sz="1200" b="1" dirty="0"/>
              <a:t>to identify interventions that will improve quality and better bargaining conditions, as well as information</a:t>
            </a:r>
            <a:r>
              <a:rPr lang="en-US" sz="1200"/>
              <a:t>. </a:t>
            </a:r>
            <a:endParaRPr lang="en-US" sz="1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F64A970-E5B9-455F-90E4-A308697A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D716-8342-4A5A-86C5-88F505E4152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49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67DCEA2A-4562-3C49-AB41-5630AF72C78B}"/>
              </a:ext>
            </a:extLst>
          </p:cNvPr>
          <p:cNvSpPr txBox="1"/>
          <p:nvPr/>
        </p:nvSpPr>
        <p:spPr>
          <a:xfrm>
            <a:off x="3608059" y="524537"/>
            <a:ext cx="2160908" cy="4847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roxima Nova"/>
                <a:ea typeface="+mn-ea"/>
                <a:cs typeface="+mn-cs"/>
              </a:rPr>
              <a:t>RESPOND 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3AC93-7235-7149-A09A-1BB02323D55E}"/>
              </a:ext>
            </a:extLst>
          </p:cNvPr>
          <p:cNvSpPr txBox="1"/>
          <p:nvPr/>
        </p:nvSpPr>
        <p:spPr>
          <a:xfrm>
            <a:off x="625785" y="100469"/>
            <a:ext cx="8025446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"/>
                <a:ea typeface="+mn-ea"/>
                <a:cs typeface="+mn-cs"/>
              </a:rPr>
              <a:t>UNDP Integrated Nature, Climate and Energy &amp; COVID-19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B714F-850E-AE43-98D5-30AC451ADC96}"/>
              </a:ext>
            </a:extLst>
          </p:cNvPr>
          <p:cNvSpPr txBox="1"/>
          <p:nvPr/>
        </p:nvSpPr>
        <p:spPr>
          <a:xfrm>
            <a:off x="3182442" y="897114"/>
            <a:ext cx="3375862" cy="404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1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13" b="1" i="0" u="none" strike="noStrike" kern="1200" cap="none" spc="0" normalizeH="0" baseline="0" noProof="0">
                <a:ln>
                  <a:noFill/>
                </a:ln>
                <a:solidFill>
                  <a:srgbClr val="27477F"/>
                </a:solidFill>
                <a:effectLst/>
                <a:uLnTx/>
                <a:uFillTx/>
                <a:latin typeface="Proxima Nova"/>
                <a:ea typeface="+mn-ea"/>
                <a:cs typeface="+mn-cs"/>
              </a:rPr>
              <a:t>Provide support to government partners and </a:t>
            </a:r>
            <a:r>
              <a:rPr kumimoji="0" lang="en-AU" sz="1013" b="0" i="0" u="none" strike="noStrike" kern="1200" cap="none" spc="0" normalizeH="0" baseline="0" noProof="0">
                <a:ln>
                  <a:noFill/>
                </a:ln>
                <a:solidFill>
                  <a:srgbClr val="27477F"/>
                </a:solidFill>
                <a:effectLst/>
                <a:uLnTx/>
                <a:uFillTx/>
                <a:latin typeface="Proxima Nova"/>
                <a:ea typeface="+mn-ea"/>
                <a:cs typeface="+mn-cs"/>
              </a:rPr>
              <a:t> setbacks in achievement of project objectives.</a:t>
            </a: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27477F"/>
              </a:solidFill>
              <a:effectLst/>
              <a:uLnTx/>
              <a:uFillTx/>
              <a:latin typeface="Proxima Nova"/>
              <a:ea typeface="+mn-ea"/>
              <a:cs typeface="+mn-cs"/>
            </a:endParaRPr>
          </a:p>
        </p:txBody>
      </p:sp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37FF322-48CC-1547-A3B7-4B5AAB8300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5900" y="62136"/>
            <a:ext cx="337611" cy="66971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9877A20-1CC4-BE4D-A301-6C12BEEF43EE}"/>
              </a:ext>
            </a:extLst>
          </p:cNvPr>
          <p:cNvSpPr txBox="1"/>
          <p:nvPr/>
        </p:nvSpPr>
        <p:spPr>
          <a:xfrm>
            <a:off x="40654" y="504298"/>
            <a:ext cx="2174647" cy="4847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roxima Nova"/>
                <a:ea typeface="+mn-ea"/>
                <a:cs typeface="+mn-cs"/>
              </a:rPr>
              <a:t>PREPARE</a:t>
            </a:r>
          </a:p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100CA9D-ACF4-1647-9E2E-9875B853319C}"/>
              </a:ext>
            </a:extLst>
          </p:cNvPr>
          <p:cNvSpPr/>
          <p:nvPr/>
        </p:nvSpPr>
        <p:spPr>
          <a:xfrm>
            <a:off x="3142291" y="927546"/>
            <a:ext cx="3327019" cy="4015976"/>
          </a:xfrm>
          <a:prstGeom prst="rect">
            <a:avLst/>
          </a:prstGeom>
          <a:solidFill>
            <a:srgbClr val="FFC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EBB6CB-65D0-C640-A1A0-747A5659CC3A}"/>
              </a:ext>
            </a:extLst>
          </p:cNvPr>
          <p:cNvSpPr txBox="1"/>
          <p:nvPr/>
        </p:nvSpPr>
        <p:spPr>
          <a:xfrm>
            <a:off x="638659" y="2857008"/>
            <a:ext cx="3423093" cy="2482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13" b="0" i="0" u="none" strike="noStrike" kern="1200" cap="none" spc="0" normalizeH="0" baseline="0" noProof="0">
              <a:ln>
                <a:noFill/>
              </a:ln>
              <a:solidFill>
                <a:srgbClr val="27477F"/>
              </a:solidFill>
              <a:effectLst/>
              <a:uLnTx/>
              <a:uFillTx/>
              <a:latin typeface="Proxima Nova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DED7ABE-A123-D54E-BFA6-1C9B36778A94}"/>
              </a:ext>
            </a:extLst>
          </p:cNvPr>
          <p:cNvSpPr/>
          <p:nvPr/>
        </p:nvSpPr>
        <p:spPr>
          <a:xfrm>
            <a:off x="393552" y="928246"/>
            <a:ext cx="2672857" cy="4065197"/>
          </a:xfrm>
          <a:prstGeom prst="rect">
            <a:avLst/>
          </a:prstGeom>
          <a:solidFill>
            <a:schemeClr val="accent1">
              <a:lumMod val="40000"/>
              <a:lumOff val="60000"/>
              <a:alpha val="25098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8680A8-A975-B04A-B57F-B1B5F44F47E5}"/>
              </a:ext>
            </a:extLst>
          </p:cNvPr>
          <p:cNvSpPr txBox="1"/>
          <p:nvPr/>
        </p:nvSpPr>
        <p:spPr>
          <a:xfrm>
            <a:off x="384475" y="1009188"/>
            <a:ext cx="2753951" cy="8771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050" b="0" i="0" u="none" strike="noStrike" kern="1200" cap="none" spc="0" normalizeH="0" baseline="0" noProof="0" dirty="0">
              <a:ln>
                <a:noFill/>
              </a:ln>
              <a:solidFill>
                <a:srgbClr val="27477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Prepare for the  emergence of zoonic diseases and climate impacts.</a:t>
            </a:r>
            <a:endParaRPr kumimoji="0" lang="en-A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1" i="0" u="none" strike="noStrike" kern="1200" cap="none" spc="0" normalizeH="0" baseline="0" noProof="0" dirty="0">
              <a:ln>
                <a:noFill/>
              </a:ln>
              <a:solidFill>
                <a:srgbClr val="32288C"/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49DD3A-D484-E048-B8E4-A432DC047574}"/>
              </a:ext>
            </a:extLst>
          </p:cNvPr>
          <p:cNvSpPr txBox="1"/>
          <p:nvPr/>
        </p:nvSpPr>
        <p:spPr>
          <a:xfrm>
            <a:off x="6389436" y="528043"/>
            <a:ext cx="2160908" cy="4847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roxima Nova"/>
                <a:ea typeface="+mn-ea"/>
                <a:cs typeface="+mn-cs"/>
              </a:rPr>
              <a:t>RECOVER 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45E33B-228A-4179-83D5-F7D71D4B8AB7}"/>
              </a:ext>
            </a:extLst>
          </p:cNvPr>
          <p:cNvSpPr/>
          <p:nvPr/>
        </p:nvSpPr>
        <p:spPr>
          <a:xfrm>
            <a:off x="392128" y="817740"/>
            <a:ext cx="6064711" cy="4600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marR="0" lvl="0" indent="-214313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Identify and understand risks and opportunities through diagnostics  </a:t>
            </a: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32F1F2-70C4-4B1A-B711-8562E42055CC}"/>
              </a:ext>
            </a:extLst>
          </p:cNvPr>
          <p:cNvSpPr/>
          <p:nvPr/>
        </p:nvSpPr>
        <p:spPr>
          <a:xfrm>
            <a:off x="6490488" y="1276461"/>
            <a:ext cx="2590757" cy="3673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roxima Nova" panose="02000506030000020004" pitchFamily="2" charset="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8E9A0A-24D0-4CFA-AA71-DFD71188F5F1}"/>
              </a:ext>
            </a:extLst>
          </p:cNvPr>
          <p:cNvSpPr/>
          <p:nvPr/>
        </p:nvSpPr>
        <p:spPr>
          <a:xfrm>
            <a:off x="382361" y="1864486"/>
            <a:ext cx="6055455" cy="4118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marR="0" lvl="0" indent="-214313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Make evidenced-based public policy and budgetary decisions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B18D1C-141A-41FD-9BB7-67C8AFCAACE3}"/>
              </a:ext>
            </a:extLst>
          </p:cNvPr>
          <p:cNvSpPr/>
          <p:nvPr/>
        </p:nvSpPr>
        <p:spPr>
          <a:xfrm>
            <a:off x="382360" y="2923265"/>
            <a:ext cx="7677119" cy="39383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marR="0" lvl="0" indent="-214313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Engage/empower citizens, communities, and other stakeholders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DF37DE-C19D-48D6-9BD5-06F6FDDF8838}"/>
              </a:ext>
            </a:extLst>
          </p:cNvPr>
          <p:cNvSpPr/>
          <p:nvPr/>
        </p:nvSpPr>
        <p:spPr>
          <a:xfrm>
            <a:off x="394392" y="4044564"/>
            <a:ext cx="8589424" cy="38781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marR="0" lvl="0" indent="-214313" algn="ct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Shift investments and incentives towards SD pathways 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1503FB-244F-4A62-9EC2-1979C2CDAEEF}"/>
              </a:ext>
            </a:extLst>
          </p:cNvPr>
          <p:cNvSpPr txBox="1"/>
          <p:nvPr/>
        </p:nvSpPr>
        <p:spPr>
          <a:xfrm>
            <a:off x="3230479" y="1347538"/>
            <a:ext cx="3284621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Identify opportunities to repurpose harmful fossil fuel subsidies towards nature regenerative and climate resilient activities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DEF4E-39A1-431F-AE1E-51131FF7416A}"/>
              </a:ext>
            </a:extLst>
          </p:cNvPr>
          <p:cNvSpPr txBox="1"/>
          <p:nvPr/>
        </p:nvSpPr>
        <p:spPr>
          <a:xfrm>
            <a:off x="6610226" y="1310314"/>
            <a:ext cx="2418347" cy="623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Leverage NBSs 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an engine for resilience and green job creation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840BFC-7E49-434C-8ADF-075BDC074732}"/>
              </a:ext>
            </a:extLst>
          </p:cNvPr>
          <p:cNvSpPr txBox="1"/>
          <p:nvPr/>
        </p:nvSpPr>
        <p:spPr>
          <a:xfrm>
            <a:off x="3110164" y="2322094"/>
            <a:ext cx="3519236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Invest in adaptive social protection by d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iversifying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livelihood opportunities, increasing access to markets, and building resilience within climate sensitive sectors.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214313" marR="0" lvl="0" indent="-214313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DFAA06-152E-4014-BE3E-9EA795F86D8B}"/>
              </a:ext>
            </a:extLst>
          </p:cNvPr>
          <p:cNvSpPr txBox="1"/>
          <p:nvPr/>
        </p:nvSpPr>
        <p:spPr>
          <a:xfrm>
            <a:off x="433138" y="2400300"/>
            <a:ext cx="2749216" cy="7155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Strategy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policy for cl</a:t>
            </a:r>
            <a:r>
              <a:rPr kumimoji="0" lang="en-US" sz="10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ean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reliable &amp; affordable sources of energy for health facilities</a:t>
            </a: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214313" marR="0" lvl="0" indent="-214313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3EA530-1ACE-4EAF-A339-74D4BC196BB3}"/>
              </a:ext>
            </a:extLst>
          </p:cNvPr>
          <p:cNvSpPr txBox="1"/>
          <p:nvPr/>
        </p:nvSpPr>
        <p:spPr>
          <a:xfrm>
            <a:off x="3140243" y="3429000"/>
            <a:ext cx="3242510" cy="3924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to energy to provide social protection and enable food storage and access to public health information </a:t>
            </a: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CFDC56-D560-4E30-98F1-2906955D27E3}"/>
              </a:ext>
            </a:extLst>
          </p:cNvPr>
          <p:cNvSpPr txBox="1"/>
          <p:nvPr/>
        </p:nvSpPr>
        <p:spPr>
          <a:xfrm>
            <a:off x="432009" y="3379745"/>
            <a:ext cx="2640932" cy="7617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Socio-economic assessments to capture interlinked climate and health co-vulnerabilities 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783475-CE56-48C0-970B-46CD09147F96}"/>
              </a:ext>
            </a:extLst>
          </p:cNvPr>
          <p:cNvSpPr txBox="1"/>
          <p:nvPr/>
        </p:nvSpPr>
        <p:spPr>
          <a:xfrm>
            <a:off x="6608500" y="2188142"/>
            <a:ext cx="2057400" cy="623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Advance ecosystem restoration as a driver of job creation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22E510-BF5C-46A3-88B5-9E7883DBDF77}"/>
              </a:ext>
            </a:extLst>
          </p:cNvPr>
          <p:cNvSpPr txBox="1"/>
          <p:nvPr/>
        </p:nvSpPr>
        <p:spPr>
          <a:xfrm>
            <a:off x="433136" y="4391527"/>
            <a:ext cx="20574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Conservation measures to address environmental change and habitat loss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29A7E9-FE1C-4050-8908-048321BB55DD}"/>
              </a:ext>
            </a:extLst>
          </p:cNvPr>
          <p:cNvSpPr txBox="1"/>
          <p:nvPr/>
        </p:nvSpPr>
        <p:spPr>
          <a:xfrm>
            <a:off x="6569162" y="3308198"/>
            <a:ext cx="2490536" cy="623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 stimulus packages that support green jobs, work-for-nature schemes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34F21E-EF11-42D9-BA40-FD6081F82DDA}"/>
              </a:ext>
            </a:extLst>
          </p:cNvPr>
          <p:cNvSpPr txBox="1"/>
          <p:nvPr/>
        </p:nvSpPr>
        <p:spPr>
          <a:xfrm>
            <a:off x="3264318" y="4502866"/>
            <a:ext cx="2057400" cy="3924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Leverage NDC commitments to drive green job growth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D01C4A5-5FBB-1341-83B8-13A653FC3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818" y="17589"/>
            <a:ext cx="510127" cy="104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95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2E8F1F37DAD342B692935F2FB888BF" ma:contentTypeVersion="13" ma:contentTypeDescription="Create a new document." ma:contentTypeScope="" ma:versionID="a1db659862b874d8a89494c07e24189f">
  <xsd:schema xmlns:xsd="http://www.w3.org/2001/XMLSchema" xmlns:xs="http://www.w3.org/2001/XMLSchema" xmlns:p="http://schemas.microsoft.com/office/2006/metadata/properties" xmlns:ns3="27d054b5-95e3-49be-b291-410a96943aba" xmlns:ns4="84ff8dad-093a-4d22-ba62-bebc640620fd" targetNamespace="http://schemas.microsoft.com/office/2006/metadata/properties" ma:root="true" ma:fieldsID="58e8101b64b5cb983795bbfddd2aae84" ns3:_="" ns4:_="">
    <xsd:import namespace="27d054b5-95e3-49be-b291-410a96943aba"/>
    <xsd:import namespace="84ff8dad-093a-4d22-ba62-bebc640620f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054b5-95e3-49be-b291-410a96943a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ff8dad-093a-4d22-ba62-bebc64062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5D29F9-E5ED-4B0E-973D-5A4F3114C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054b5-95e3-49be-b291-410a96943aba"/>
    <ds:schemaRef ds:uri="84ff8dad-093a-4d22-ba62-bebc64062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BAB92B-4F4E-4DE4-A7E0-C07BC104B9B2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84ff8dad-093a-4d22-ba62-bebc640620fd"/>
    <ds:schemaRef ds:uri="http://schemas.openxmlformats.org/package/2006/metadata/core-properties"/>
    <ds:schemaRef ds:uri="27d054b5-95e3-49be-b291-410a96943ab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37629C-C53B-4896-BEBE-8CAE543F9C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</TotalTime>
  <Words>799</Words>
  <Application>Microsoft Macintosh PowerPoint</Application>
  <PresentationFormat>On-screen Show (16:9)</PresentationFormat>
  <Paragraphs>65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Rounded MT Bold</vt:lpstr>
      <vt:lpstr>Arial,Sans-Serif</vt:lpstr>
      <vt:lpstr>Calibri</vt:lpstr>
      <vt:lpstr>Calibri Light</vt:lpstr>
      <vt:lpstr>Proxima Nova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Pradeep Kurukulasuriya</cp:lastModifiedBy>
  <cp:revision>483</cp:revision>
  <cp:lastPrinted>2019-05-24T03:43:14Z</cp:lastPrinted>
  <dcterms:created xsi:type="dcterms:W3CDTF">2018-09-10T03:24:45Z</dcterms:created>
  <dcterms:modified xsi:type="dcterms:W3CDTF">2020-06-11T14:02:08Z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0x010100A32E8F1F37DAD342B692935F2FB888BF</vt:lpwstr>
  </property>
</Properties>
</file>