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24" r:id="rId2"/>
    <p:sldId id="325" r:id="rId3"/>
    <p:sldId id="326" r:id="rId4"/>
    <p:sldId id="327" r:id="rId5"/>
    <p:sldId id="328" r:id="rId6"/>
    <p:sldId id="32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83264" autoAdjust="0"/>
  </p:normalViewPr>
  <p:slideViewPr>
    <p:cSldViewPr snapToGrid="0">
      <p:cViewPr varScale="1">
        <p:scale>
          <a:sx n="57" d="100"/>
          <a:sy n="57" d="100"/>
        </p:scale>
        <p:origin x="10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9AA5D-97AD-4147-9F92-4BED81746ED0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CBFC4-47A9-4E3F-BFB1-EFDF2B163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52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8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72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91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6EF0-1CA2-4FF5-A5ED-3F5465589F58}" type="datetime1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Jonghwi Park, THESA  2017, Taylor’s University, Malaysia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0E4F-6FAB-4DC9-A708-3F46B4F0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73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576003"/>
            <a:ext cx="12192000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602577" y="6552000"/>
            <a:ext cx="287024" cy="30072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10F0A8F1-E86D-CA41-91D4-7B4FFCE5BA4C}" type="slidenum">
              <a:rPr lang="en-US" sz="731" smtClean="0">
                <a:solidFill>
                  <a:srgbClr val="C5192D"/>
                </a:solidFill>
              </a:rPr>
              <a:t>‹#›</a:t>
            </a:fld>
            <a:endParaRPr lang="en-US" sz="731" dirty="0">
              <a:solidFill>
                <a:srgbClr val="C5192D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1146538" y="1754909"/>
            <a:ext cx="10209004" cy="442759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425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9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45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6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21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25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74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6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17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4904" y="365125"/>
            <a:ext cx="93745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818D-66B3-430D-B259-7517188B565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9321-4393-487F-9E8F-0890A4AC6A9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88" b="591"/>
          <a:stretch/>
        </p:blipFill>
        <p:spPr>
          <a:xfrm>
            <a:off x="627622" y="569838"/>
            <a:ext cx="1101600" cy="10764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10500000" y="5978350"/>
            <a:ext cx="1692000" cy="756000"/>
            <a:chOff x="7452000" y="6108700"/>
            <a:chExt cx="1692000" cy="756000"/>
          </a:xfrm>
        </p:grpSpPr>
        <p:sp>
          <p:nvSpPr>
            <p:cNvPr id="9" name="Rectangle 8"/>
            <p:cNvSpPr/>
            <p:nvPr/>
          </p:nvSpPr>
          <p:spPr>
            <a:xfrm>
              <a:off x="7452000" y="6108700"/>
              <a:ext cx="1692000" cy="75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 descr="Education2030_Symbol_EN_RGB.png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7150" y="6115392"/>
              <a:ext cx="1320800" cy="7271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960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oo.gl/k9x1Qp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angkok.unesco.org/theme/ict-education" TargetMode="External"/><Relationship Id="rId2" Type="http://schemas.openxmlformats.org/officeDocument/2006/relationships/hyperlink" Target="mailto:ict.bgk@unesco.org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Correlations between SDGs and ICT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29774" y="6463290"/>
            <a:ext cx="6457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Huawei. (2018). Accelerating SDGs through ICT: The 2018 Huawei ICT SDG Benchmark 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220" y="1532033"/>
            <a:ext cx="9415780" cy="4931257"/>
          </a:xfrm>
          <a:prstGeom prst="rect">
            <a:avLst/>
          </a:prstGeom>
        </p:spPr>
      </p:pic>
      <p:pic>
        <p:nvPicPr>
          <p:cNvPr id="1026" name="Picture 2" descr="https://www-file.huawei.com/-/media/CORPORATE/Images/sustainability/2018-sdgs-ict-influence/sdgs-icts-influence-3_v2.jpg?la=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303" y="1458126"/>
            <a:ext cx="7054264" cy="507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9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ICT in SDG4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94801" y="1439764"/>
            <a:ext cx="4478219" cy="408622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91" y="2203862"/>
            <a:ext cx="2664006" cy="166500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208480" y="786029"/>
          <a:ext cx="6484377" cy="4320006"/>
        </p:xfrm>
        <a:graphic>
          <a:graphicData uri="http://schemas.openxmlformats.org/drawingml/2006/table">
            <a:tbl>
              <a:tblPr firstCol="1" bandRow="1">
                <a:tableStyleId>{B301B821-A1FF-4177-AEE7-76D212191A09}</a:tableStyleId>
              </a:tblPr>
              <a:tblGrid>
                <a:gridCol w="1669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01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Targets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Key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  <a:t> Indicative Strategies </a:t>
                      </a:r>
                      <a:endParaRPr lang="en-US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4.4 Skills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rgbClr val="1172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Basic</a:t>
                      </a:r>
                      <a:r>
                        <a:rPr lang="en-US" sz="2000" baseline="0" dirty="0" smtClean="0"/>
                        <a:t> and ICT skills</a:t>
                      </a:r>
                      <a:endParaRPr lang="en-US" sz="2000" dirty="0" smtClean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4.5 Gender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rgbClr val="1172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ICT training,</a:t>
                      </a:r>
                      <a:r>
                        <a:rPr lang="en-US" sz="2000" baseline="0" dirty="0" smtClean="0"/>
                        <a:t> access to appropriate technology and infrastructure</a:t>
                      </a:r>
                      <a:endParaRPr lang="en-US" sz="20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4.6 Literacy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rgbClr val="1172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Promote the use</a:t>
                      </a:r>
                      <a:r>
                        <a:rPr lang="en-US" sz="2000" baseline="0" dirty="0" smtClean="0"/>
                        <a:t> of ICT, particularly mobile technology</a:t>
                      </a:r>
                      <a:endParaRPr lang="en-US" sz="20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4.a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</a:rPr>
                        <a:t> Facility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rgbClr val="1172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Access to ICT resources</a:t>
                      </a:r>
                      <a:endParaRPr lang="en-US" sz="20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4.C Teachers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rgbClr val="1172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Teachers with adequate technological skills</a:t>
                      </a:r>
                      <a:r>
                        <a:rPr lang="en-US" sz="2000" baseline="0" dirty="0" smtClean="0"/>
                        <a:t> to manage ICT</a:t>
                      </a:r>
                      <a:endParaRPr lang="en-US" sz="20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6651" y="5254335"/>
            <a:ext cx="93472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SDG4.4.1 </a:t>
            </a:r>
            <a:r>
              <a:rPr lang="en-US" sz="2400" dirty="0"/>
              <a:t>proportion of youth and adults with ICT </a:t>
            </a:r>
            <a:r>
              <a:rPr lang="en-US" sz="2400" dirty="0" smtClean="0"/>
              <a:t>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SDG4.a.1 </a:t>
            </a:r>
            <a:r>
              <a:rPr lang="en-US" sz="2400" dirty="0"/>
              <a:t>proportion of schools with access to the </a:t>
            </a:r>
            <a:r>
              <a:rPr lang="en-US" sz="2400" dirty="0" smtClean="0"/>
              <a:t>Internet and computers </a:t>
            </a:r>
            <a:r>
              <a:rPr lang="en-US" sz="2400" dirty="0"/>
              <a:t>for pedagogical use.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005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Context: ICT Development 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83" y="1884218"/>
            <a:ext cx="11363342" cy="39993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86324" y="6224714"/>
            <a:ext cx="4336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Measuring Information Society Report 2017, ITU.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8397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061262" y="509325"/>
            <a:ext cx="10241428" cy="4867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dirty="0">
                <a:latin typeface="+mj-lt"/>
                <a:ea typeface="+mj-ea"/>
                <a:cs typeface="+mj-cs"/>
              </a:rPr>
              <a:t>Changes in Enrolment Ratio in AP</a:t>
            </a:r>
          </a:p>
        </p:txBody>
      </p:sp>
      <p:pic>
        <p:nvPicPr>
          <p:cNvPr id="4" name="그림 4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974" y="1280160"/>
            <a:ext cx="9170506" cy="521196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45920" y="6573520"/>
            <a:ext cx="1030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Global Education Monitoring Report (UNESCO, 2015)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6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905177" y="2060917"/>
            <a:ext cx="10209004" cy="5198527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b="1" dirty="0" smtClean="0"/>
              <a:t>Develop ICT in Education policies </a:t>
            </a:r>
            <a:r>
              <a:rPr lang="en-US" dirty="0" smtClean="0"/>
              <a:t>as integral part of national education sector plans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b="1" dirty="0" smtClean="0"/>
              <a:t>Engage sub-regional and international organizations </a:t>
            </a:r>
            <a:r>
              <a:rPr lang="en-US" dirty="0" smtClean="0"/>
              <a:t>to promote research and sharing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b="1" dirty="0" smtClean="0"/>
              <a:t>Secondary Education, TVET and Higher Education</a:t>
            </a:r>
            <a:r>
              <a:rPr lang="en-US" dirty="0" smtClean="0"/>
              <a:t>: Allocate resources to maximize the full potential of ICT for formal, non-formal and informal sectors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b="1" dirty="0" smtClean="0"/>
              <a:t>Quality of Teaching</a:t>
            </a:r>
            <a:r>
              <a:rPr lang="en-US" dirty="0" smtClean="0"/>
              <a:t>: Develop competency standards for teachers towards ICT-integrated transformative pedagogies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b="1" dirty="0" smtClean="0"/>
              <a:t>Inclusion &amp; Equity</a:t>
            </a:r>
            <a:r>
              <a:rPr lang="en-US" dirty="0" smtClean="0"/>
              <a:t>: Take concrete measures to tackle the learning divide, e.g.  assistive technology, mobile technology, OERs, open and distance learning.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b="1" dirty="0" smtClean="0"/>
              <a:t>Monitoring &amp; Evaluation</a:t>
            </a:r>
            <a:r>
              <a:rPr lang="en-US" dirty="0" smtClean="0"/>
              <a:t>: In coordination with the SDG4-National Coordinators, closely monitor progress of using ICT in Four Priority Areas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>
                <a:hlinkClick r:id="rId2"/>
              </a:rPr>
              <a:t>Available at: https</a:t>
            </a:r>
            <a:r>
              <a:rPr lang="en-US" dirty="0">
                <a:hlinkClick r:id="rId2"/>
              </a:rPr>
              <a:t>://goo.gl/k9x1Qp</a:t>
            </a:r>
            <a:r>
              <a:rPr lang="en-US" dirty="0"/>
              <a:t> </a:t>
            </a:r>
          </a:p>
          <a:p>
            <a:pPr>
              <a:spcBef>
                <a:spcPts val="1800"/>
              </a:spcBef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1658807" y="690102"/>
            <a:ext cx="11015840" cy="1067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AP Regional Strategy for Using ICT </a:t>
            </a:r>
            <a:r>
              <a:rPr lang="en-US" sz="3600" dirty="0" smtClean="0"/>
              <a:t>to Achieve SDG4 </a:t>
            </a:r>
            <a:r>
              <a:rPr lang="en-US" dirty="0" smtClean="0"/>
              <a:t>(2017)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2895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789084"/>
            <a:ext cx="10515600" cy="2511835"/>
          </a:xfrm>
        </p:spPr>
        <p:txBody>
          <a:bodyPr/>
          <a:lstStyle/>
          <a:p>
            <a:r>
              <a:rPr lang="en-US" dirty="0" smtClean="0"/>
              <a:t>Thank You.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839788" y="4370076"/>
            <a:ext cx="7866222" cy="18441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ICT in Education (</a:t>
            </a:r>
            <a:r>
              <a:rPr lang="en-US" sz="2000" b="1" dirty="0" smtClean="0">
                <a:hlinkClick r:id="rId2"/>
              </a:rPr>
              <a:t>ict.bgk@unesco.org</a:t>
            </a:r>
            <a:r>
              <a:rPr lang="en-US" sz="2000" b="1" dirty="0" smtClean="0"/>
              <a:t>) </a:t>
            </a:r>
          </a:p>
          <a:p>
            <a:r>
              <a:rPr lang="en-US" sz="2000" b="1" dirty="0" smtClean="0"/>
              <a:t>UNESCO Asia Pacific Regional Bureau for Education </a:t>
            </a:r>
            <a:r>
              <a:rPr lang="en-US" sz="2000" b="1" dirty="0"/>
              <a:t>(</a:t>
            </a:r>
            <a:r>
              <a:rPr lang="en-US" sz="2000" b="1" dirty="0">
                <a:hlinkClick r:id="rId3"/>
              </a:rPr>
              <a:t>http://</a:t>
            </a:r>
            <a:r>
              <a:rPr lang="en-US" sz="2000" b="1" dirty="0" smtClean="0">
                <a:hlinkClick r:id="rId3"/>
              </a:rPr>
              <a:t>bangkok.unesco.org/theme/ict-education</a:t>
            </a:r>
            <a:r>
              <a:rPr lang="en-US" sz="2000" b="1" dirty="0" smtClean="0"/>
              <a:t>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351" y="482867"/>
            <a:ext cx="3825628" cy="549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7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276</Words>
  <Application>Microsoft Office PowerPoint</Application>
  <PresentationFormat>Widescreen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Correlations between SDGs and ICT</vt:lpstr>
      <vt:lpstr>ICT in SDG4 </vt:lpstr>
      <vt:lpstr>Regional Context: ICT Development  </vt:lpstr>
      <vt:lpstr>PowerPoint Presentation</vt:lpstr>
      <vt:lpstr>PowerPoint Presentation</vt:lpstr>
      <vt:lpstr>Thank You.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Citizenship Education and SDG4</dc:title>
  <dc:creator>Park, Jonghwi</dc:creator>
  <cp:lastModifiedBy>Park, Jonghwi</cp:lastModifiedBy>
  <cp:revision>94</cp:revision>
  <dcterms:created xsi:type="dcterms:W3CDTF">2017-10-26T01:52:52Z</dcterms:created>
  <dcterms:modified xsi:type="dcterms:W3CDTF">2019-02-27T03:29:10Z</dcterms:modified>
</cp:coreProperties>
</file>